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535" r:id="rId2"/>
    <p:sldId id="466" r:id="rId3"/>
    <p:sldId id="468" r:id="rId4"/>
    <p:sldId id="537" r:id="rId5"/>
    <p:sldId id="482" r:id="rId6"/>
    <p:sldId id="486" r:id="rId7"/>
    <p:sldId id="538" r:id="rId8"/>
    <p:sldId id="506" r:id="rId9"/>
    <p:sldId id="539" r:id="rId10"/>
    <p:sldId id="541" r:id="rId11"/>
    <p:sldId id="543" r:id="rId12"/>
    <p:sldId id="544" r:id="rId13"/>
    <p:sldId id="545" r:id="rId14"/>
    <p:sldId id="546" r:id="rId15"/>
    <p:sldId id="531" r:id="rId16"/>
    <p:sldId id="290" r:id="rId17"/>
    <p:sldId id="291" r:id="rId18"/>
    <p:sldId id="309" r:id="rId19"/>
    <p:sldId id="310" r:id="rId20"/>
    <p:sldId id="311" r:id="rId21"/>
    <p:sldId id="256" r:id="rId22"/>
    <p:sldId id="481" r:id="rId23"/>
    <p:sldId id="501" r:id="rId24"/>
    <p:sldId id="502" r:id="rId25"/>
    <p:sldId id="503" r:id="rId26"/>
    <p:sldId id="504" r:id="rId27"/>
    <p:sldId id="505"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94660"/>
  </p:normalViewPr>
  <p:slideViewPr>
    <p:cSldViewPr snapToGrid="0">
      <p:cViewPr varScale="1">
        <p:scale>
          <a:sx n="86" d="100"/>
          <a:sy n="86" d="100"/>
        </p:scale>
        <p:origin x="57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B9FF0-C3BC-435D-AD45-D798D4921D16}" type="datetimeFigureOut">
              <a:rPr lang="zh-CN" altLang="en-US" smtClean="0"/>
              <a:t>2019/10/29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5B1753-F6FD-4D85-A2DE-2E762620355C}" type="slidenum">
              <a:rPr lang="zh-CN" altLang="en-US" smtClean="0"/>
              <a:t>‹#›</a:t>
            </a:fld>
            <a:endParaRPr lang="zh-CN" altLang="en-US"/>
          </a:p>
        </p:txBody>
      </p:sp>
    </p:spTree>
    <p:extLst>
      <p:ext uri="{BB962C8B-B14F-4D97-AF65-F5344CB8AC3E}">
        <p14:creationId xmlns:p14="http://schemas.microsoft.com/office/powerpoint/2010/main" val="4272058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Exposure Bias</a:t>
            </a:r>
            <a:endParaRPr lang="zh-TW" altLang="en-US" sz="1200" dirty="0"/>
          </a:p>
          <a:p>
            <a:r>
              <a:rPr lang="zh-TW" altLang="en-US" sz="1200" b="0" i="0" kern="1200" dirty="0">
                <a:solidFill>
                  <a:schemeClr val="tx1"/>
                </a:solidFill>
                <a:effectLst/>
                <a:latin typeface="+mn-lt"/>
                <a:ea typeface="+mn-ea"/>
                <a:cs typeface="+mn-cs"/>
              </a:rPr>
              <a:t>暴露；暴曬</a:t>
            </a:r>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3</a:t>
            </a:fld>
            <a:endParaRPr lang="zh-TW" altLang="en-US"/>
          </a:p>
        </p:txBody>
      </p:sp>
    </p:spTree>
    <p:extLst>
      <p:ext uri="{BB962C8B-B14F-4D97-AF65-F5344CB8AC3E}">
        <p14:creationId xmlns:p14="http://schemas.microsoft.com/office/powerpoint/2010/main" val="2959898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03FC80C-8DD2-4D68-9BA4-5FC1878442D5}" type="slidenum">
              <a:rPr lang="zh-TW" altLang="en-US" smtClean="0"/>
              <a:t>23</a:t>
            </a:fld>
            <a:endParaRPr lang="zh-TW" altLang="en-US"/>
          </a:p>
        </p:txBody>
      </p:sp>
    </p:spTree>
    <p:extLst>
      <p:ext uri="{BB962C8B-B14F-4D97-AF65-F5344CB8AC3E}">
        <p14:creationId xmlns:p14="http://schemas.microsoft.com/office/powerpoint/2010/main" val="1321231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Identiy</a:t>
            </a:r>
            <a:endParaRPr lang="en-US" altLang="zh-TW" dirty="0"/>
          </a:p>
          <a:p>
            <a:endParaRPr lang="en-US" altLang="zh-TW" dirty="0"/>
          </a:p>
          <a:p>
            <a:r>
              <a:rPr lang="en-US" altLang="zh-TW" dirty="0"/>
              <a:t>C is vector</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24</a:t>
            </a:fld>
            <a:endParaRPr lang="zh-TW" altLang="en-US"/>
          </a:p>
        </p:txBody>
      </p:sp>
    </p:spTree>
    <p:extLst>
      <p:ext uri="{BB962C8B-B14F-4D97-AF65-F5344CB8AC3E}">
        <p14:creationId xmlns:p14="http://schemas.microsoft.com/office/powerpoint/2010/main" val="3979536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Identiy</a:t>
            </a:r>
            <a:endParaRPr lang="en-US" altLang="zh-TW" dirty="0"/>
          </a:p>
          <a:p>
            <a:endParaRPr lang="en-US" altLang="zh-TW" dirty="0"/>
          </a:p>
          <a:p>
            <a:r>
              <a:rPr lang="en-US" altLang="zh-TW" dirty="0"/>
              <a:t>C is vector</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25</a:t>
            </a:fld>
            <a:endParaRPr lang="zh-TW" altLang="en-US"/>
          </a:p>
        </p:txBody>
      </p:sp>
    </p:spTree>
    <p:extLst>
      <p:ext uri="{BB962C8B-B14F-4D97-AF65-F5344CB8AC3E}">
        <p14:creationId xmlns:p14="http://schemas.microsoft.com/office/powerpoint/2010/main" val="3199354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Identiy</a:t>
            </a:r>
            <a:endParaRPr lang="en-US" altLang="zh-TW" dirty="0"/>
          </a:p>
          <a:p>
            <a:endParaRPr lang="en-US" altLang="zh-TW" dirty="0"/>
          </a:p>
          <a:p>
            <a:r>
              <a:rPr lang="en-US" altLang="zh-TW" dirty="0"/>
              <a:t>C is vector</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26</a:t>
            </a:fld>
            <a:endParaRPr lang="zh-TW" altLang="en-US"/>
          </a:p>
        </p:txBody>
      </p:sp>
    </p:spTree>
    <p:extLst>
      <p:ext uri="{BB962C8B-B14F-4D97-AF65-F5344CB8AC3E}">
        <p14:creationId xmlns:p14="http://schemas.microsoft.com/office/powerpoint/2010/main" val="1369090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https://arxiv.org/pdf/1412.3555.pdf</a:t>
            </a:r>
          </a:p>
          <a:p>
            <a:endParaRPr lang="en-US" altLang="zh-TW" dirty="0"/>
          </a:p>
          <a:p>
            <a:r>
              <a:rPr lang="en-US" altLang="zh-TW" dirty="0" err="1"/>
              <a:t>Identiy</a:t>
            </a:r>
            <a:endParaRPr lang="en-US" altLang="zh-TW" dirty="0"/>
          </a:p>
          <a:p>
            <a:endParaRPr lang="en-US" altLang="zh-TW" dirty="0"/>
          </a:p>
          <a:p>
            <a:r>
              <a:rPr lang="en-US" altLang="zh-TW" dirty="0"/>
              <a:t>C is vector</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27</a:t>
            </a:fld>
            <a:endParaRPr lang="zh-TW" altLang="en-US"/>
          </a:p>
        </p:txBody>
      </p:sp>
    </p:spTree>
    <p:extLst>
      <p:ext uri="{BB962C8B-B14F-4D97-AF65-F5344CB8AC3E}">
        <p14:creationId xmlns:p14="http://schemas.microsoft.com/office/powerpoint/2010/main" val="1648608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Exposure Bias</a:t>
            </a:r>
            <a:endParaRPr lang="zh-TW" altLang="en-US" sz="1200" dirty="0"/>
          </a:p>
          <a:p>
            <a:r>
              <a:rPr lang="zh-TW" altLang="en-US" sz="1200" b="0" i="0" kern="1200" dirty="0">
                <a:solidFill>
                  <a:schemeClr val="tx1"/>
                </a:solidFill>
                <a:effectLst/>
                <a:latin typeface="+mn-lt"/>
                <a:ea typeface="+mn-ea"/>
                <a:cs typeface="+mn-cs"/>
              </a:rPr>
              <a:t>暴露；暴曬</a:t>
            </a:r>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4</a:t>
            </a:fld>
            <a:endParaRPr lang="zh-TW" altLang="en-US"/>
          </a:p>
        </p:txBody>
      </p:sp>
    </p:spTree>
    <p:extLst>
      <p:ext uri="{BB962C8B-B14F-4D97-AF65-F5344CB8AC3E}">
        <p14:creationId xmlns:p14="http://schemas.microsoft.com/office/powerpoint/2010/main" val="3979111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solidFill>
                  <a:srgbClr val="333333"/>
                </a:solidFill>
                <a:latin typeface="CMS"/>
              </a:rPr>
              <a:t>It combines the forget and input gates into a single “update gate.” It also merges the cell state and hidden state, and makes some other changes.</a:t>
            </a:r>
          </a:p>
          <a:p>
            <a:endParaRPr lang="en-US" altLang="zh-TW" dirty="0">
              <a:solidFill>
                <a:srgbClr val="333333"/>
              </a:solidFill>
              <a:latin typeface="CMS"/>
            </a:endParaRPr>
          </a:p>
          <a:p>
            <a:r>
              <a:rPr lang="en-US" altLang="zh-TW" dirty="0"/>
              <a:t>The update gate in GRU is corresponding to the forget gate in LSTM.</a:t>
            </a:r>
          </a:p>
          <a:p>
            <a:endParaRPr lang="en-US" altLang="zh-TW" dirty="0"/>
          </a:p>
          <a:p>
            <a:r>
              <a:rPr lang="en-US" altLang="zh-TW" dirty="0"/>
              <a:t>In GRU, reset gate does not control the amount of the candidate hidden state independently, it shares some information of update gate and thus has access to important temporal information for phoneme segmentation\cite{chung2014empirical}. </a:t>
            </a:r>
            <a:endParaRPr lang="zh-TW" altLang="en-US" dirty="0"/>
          </a:p>
        </p:txBody>
      </p:sp>
      <p:sp>
        <p:nvSpPr>
          <p:cNvPr id="4" name="投影片編號版面配置區 3"/>
          <p:cNvSpPr>
            <a:spLocks noGrp="1"/>
          </p:cNvSpPr>
          <p:nvPr>
            <p:ph type="sldNum" sz="quarter" idx="10"/>
          </p:nvPr>
        </p:nvSpPr>
        <p:spPr/>
        <p:txBody>
          <a:bodyPr/>
          <a:lstStyle/>
          <a:p>
            <a:fld id="{003FC80C-8DD2-4D68-9BA4-5FC1878442D5}" type="slidenum">
              <a:rPr lang="zh-TW" altLang="en-US" smtClean="0"/>
              <a:t>8</a:t>
            </a:fld>
            <a:endParaRPr lang="zh-TW" altLang="en-US"/>
          </a:p>
        </p:txBody>
      </p:sp>
    </p:spTree>
    <p:extLst>
      <p:ext uri="{BB962C8B-B14F-4D97-AF65-F5344CB8AC3E}">
        <p14:creationId xmlns:p14="http://schemas.microsoft.com/office/powerpoint/2010/main" val="369295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Video caption is the same</a:t>
            </a:r>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15</a:t>
            </a:fld>
            <a:endParaRPr lang="zh-TW" altLang="en-US"/>
          </a:p>
        </p:txBody>
      </p:sp>
    </p:spTree>
    <p:extLst>
      <p:ext uri="{BB962C8B-B14F-4D97-AF65-F5344CB8AC3E}">
        <p14:creationId xmlns:p14="http://schemas.microsoft.com/office/powerpoint/2010/main" val="3645331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Word vector</a:t>
            </a:r>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16</a:t>
            </a:fld>
            <a:endParaRPr lang="zh-TW" altLang="en-US"/>
          </a:p>
        </p:txBody>
      </p:sp>
    </p:spTree>
    <p:extLst>
      <p:ext uri="{BB962C8B-B14F-4D97-AF65-F5344CB8AC3E}">
        <p14:creationId xmlns:p14="http://schemas.microsoft.com/office/powerpoint/2010/main" val="3416371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Word vector</a:t>
            </a:r>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17</a:t>
            </a:fld>
            <a:endParaRPr lang="zh-TW" altLang="en-US"/>
          </a:p>
        </p:txBody>
      </p:sp>
    </p:spTree>
    <p:extLst>
      <p:ext uri="{BB962C8B-B14F-4D97-AF65-F5344CB8AC3E}">
        <p14:creationId xmlns:p14="http://schemas.microsoft.com/office/powerpoint/2010/main" val="821311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Word vector</a:t>
            </a:r>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18</a:t>
            </a:fld>
            <a:endParaRPr lang="zh-TW" altLang="en-US"/>
          </a:p>
        </p:txBody>
      </p:sp>
    </p:spTree>
    <p:extLst>
      <p:ext uri="{BB962C8B-B14F-4D97-AF65-F5344CB8AC3E}">
        <p14:creationId xmlns:p14="http://schemas.microsoft.com/office/powerpoint/2010/main" val="1036385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Word vector</a:t>
            </a:r>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19</a:t>
            </a:fld>
            <a:endParaRPr lang="zh-TW" altLang="en-US"/>
          </a:p>
        </p:txBody>
      </p:sp>
    </p:spTree>
    <p:extLst>
      <p:ext uri="{BB962C8B-B14F-4D97-AF65-F5344CB8AC3E}">
        <p14:creationId xmlns:p14="http://schemas.microsoft.com/office/powerpoint/2010/main" val="3185289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Word vector</a:t>
            </a:r>
            <a:endParaRPr lang="zh-TW" altLang="en-US" dirty="0"/>
          </a:p>
        </p:txBody>
      </p:sp>
      <p:sp>
        <p:nvSpPr>
          <p:cNvPr id="4" name="投影片編號版面配置區 3"/>
          <p:cNvSpPr>
            <a:spLocks noGrp="1"/>
          </p:cNvSpPr>
          <p:nvPr>
            <p:ph type="sldNum" sz="quarter" idx="10"/>
          </p:nvPr>
        </p:nvSpPr>
        <p:spPr/>
        <p:txBody>
          <a:bodyPr/>
          <a:lstStyle/>
          <a:p>
            <a:fld id="{47DC6393-61A8-4C9F-91A2-1B083ED76E6F}" type="slidenum">
              <a:rPr lang="zh-TW" altLang="en-US" smtClean="0"/>
              <a:t>20</a:t>
            </a:fld>
            <a:endParaRPr lang="zh-TW" altLang="en-US"/>
          </a:p>
        </p:txBody>
      </p:sp>
    </p:spTree>
    <p:extLst>
      <p:ext uri="{BB962C8B-B14F-4D97-AF65-F5344CB8AC3E}">
        <p14:creationId xmlns:p14="http://schemas.microsoft.com/office/powerpoint/2010/main" val="2490241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82CF4-3C3D-47BE-8FA5-9C3301D87EE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2119E2D-97CD-46C5-9232-0B5E53BAAE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6181366-AAEF-4887-BC5D-23CA9CE45238}"/>
              </a:ext>
            </a:extLst>
          </p:cNvPr>
          <p:cNvSpPr>
            <a:spLocks noGrp="1"/>
          </p:cNvSpPr>
          <p:nvPr>
            <p:ph type="dt" sz="half" idx="10"/>
          </p:nvPr>
        </p:nvSpPr>
        <p:spPr/>
        <p:txBody>
          <a:bodyPr/>
          <a:lstStyle/>
          <a:p>
            <a:fld id="{8A57A49E-30E0-4C25-9698-4E6A11DC8EAB}" type="datetimeFigureOut">
              <a:rPr lang="zh-CN" altLang="en-US" smtClean="0"/>
              <a:t>2019/10/29</a:t>
            </a:fld>
            <a:endParaRPr lang="zh-CN" altLang="en-US"/>
          </a:p>
        </p:txBody>
      </p:sp>
      <p:sp>
        <p:nvSpPr>
          <p:cNvPr id="5" name="页脚占位符 4">
            <a:extLst>
              <a:ext uri="{FF2B5EF4-FFF2-40B4-BE49-F238E27FC236}">
                <a16:creationId xmlns:a16="http://schemas.microsoft.com/office/drawing/2014/main" id="{618B27DB-A06D-42B7-8A44-A1402E3CB0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1BF6BE-85BD-472B-9F80-680774B3ADA6}"/>
              </a:ext>
            </a:extLst>
          </p:cNvPr>
          <p:cNvSpPr>
            <a:spLocks noGrp="1"/>
          </p:cNvSpPr>
          <p:nvPr>
            <p:ph type="sldNum" sz="quarter" idx="12"/>
          </p:nvPr>
        </p:nvSpPr>
        <p:spPr/>
        <p:txBody>
          <a:bodyPr/>
          <a:lstStyle/>
          <a:p>
            <a:fld id="{AB478512-22C8-45AE-9E11-369793F174D4}" type="slidenum">
              <a:rPr lang="zh-CN" altLang="en-US" smtClean="0"/>
              <a:t>‹#›</a:t>
            </a:fld>
            <a:endParaRPr lang="zh-CN" altLang="en-US"/>
          </a:p>
        </p:txBody>
      </p:sp>
    </p:spTree>
    <p:extLst>
      <p:ext uri="{BB962C8B-B14F-4D97-AF65-F5344CB8AC3E}">
        <p14:creationId xmlns:p14="http://schemas.microsoft.com/office/powerpoint/2010/main" val="2060128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D251D5-37A8-47BB-88A7-2F2CA31B0C4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23C764-5621-4193-B2B9-318C9970341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3D122B-0AD7-48DA-9395-D7BE17091CAF}"/>
              </a:ext>
            </a:extLst>
          </p:cNvPr>
          <p:cNvSpPr>
            <a:spLocks noGrp="1"/>
          </p:cNvSpPr>
          <p:nvPr>
            <p:ph type="dt" sz="half" idx="10"/>
          </p:nvPr>
        </p:nvSpPr>
        <p:spPr/>
        <p:txBody>
          <a:bodyPr/>
          <a:lstStyle/>
          <a:p>
            <a:fld id="{8A57A49E-30E0-4C25-9698-4E6A11DC8EAB}" type="datetimeFigureOut">
              <a:rPr lang="zh-CN" altLang="en-US" smtClean="0"/>
              <a:t>2019/10/29</a:t>
            </a:fld>
            <a:endParaRPr lang="zh-CN" altLang="en-US"/>
          </a:p>
        </p:txBody>
      </p:sp>
      <p:sp>
        <p:nvSpPr>
          <p:cNvPr id="5" name="页脚占位符 4">
            <a:extLst>
              <a:ext uri="{FF2B5EF4-FFF2-40B4-BE49-F238E27FC236}">
                <a16:creationId xmlns:a16="http://schemas.microsoft.com/office/drawing/2014/main" id="{B5382CA2-A29B-47BA-8562-1E4BBCA771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407180-43CC-45F8-B8E1-76A51A082282}"/>
              </a:ext>
            </a:extLst>
          </p:cNvPr>
          <p:cNvSpPr>
            <a:spLocks noGrp="1"/>
          </p:cNvSpPr>
          <p:nvPr>
            <p:ph type="sldNum" sz="quarter" idx="12"/>
          </p:nvPr>
        </p:nvSpPr>
        <p:spPr/>
        <p:txBody>
          <a:bodyPr/>
          <a:lstStyle/>
          <a:p>
            <a:fld id="{AB478512-22C8-45AE-9E11-369793F174D4}" type="slidenum">
              <a:rPr lang="zh-CN" altLang="en-US" smtClean="0"/>
              <a:t>‹#›</a:t>
            </a:fld>
            <a:endParaRPr lang="zh-CN" altLang="en-US"/>
          </a:p>
        </p:txBody>
      </p:sp>
    </p:spTree>
    <p:extLst>
      <p:ext uri="{BB962C8B-B14F-4D97-AF65-F5344CB8AC3E}">
        <p14:creationId xmlns:p14="http://schemas.microsoft.com/office/powerpoint/2010/main" val="3240929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5BF4AE-85B3-473F-8F23-33E74221AC6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F3E5B1D-6472-4701-8475-3166139A3E8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F74F430-CA40-462A-AF59-FBCC520148D5}"/>
              </a:ext>
            </a:extLst>
          </p:cNvPr>
          <p:cNvSpPr>
            <a:spLocks noGrp="1"/>
          </p:cNvSpPr>
          <p:nvPr>
            <p:ph type="dt" sz="half" idx="10"/>
          </p:nvPr>
        </p:nvSpPr>
        <p:spPr/>
        <p:txBody>
          <a:bodyPr/>
          <a:lstStyle/>
          <a:p>
            <a:fld id="{8A57A49E-30E0-4C25-9698-4E6A11DC8EAB}" type="datetimeFigureOut">
              <a:rPr lang="zh-CN" altLang="en-US" smtClean="0"/>
              <a:t>2019/10/29</a:t>
            </a:fld>
            <a:endParaRPr lang="zh-CN" altLang="en-US"/>
          </a:p>
        </p:txBody>
      </p:sp>
      <p:sp>
        <p:nvSpPr>
          <p:cNvPr id="5" name="页脚占位符 4">
            <a:extLst>
              <a:ext uri="{FF2B5EF4-FFF2-40B4-BE49-F238E27FC236}">
                <a16:creationId xmlns:a16="http://schemas.microsoft.com/office/drawing/2014/main" id="{62861FB4-0C21-4D32-862E-7217681104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D8F144-82F1-4EEC-9257-BA0654207E6A}"/>
              </a:ext>
            </a:extLst>
          </p:cNvPr>
          <p:cNvSpPr>
            <a:spLocks noGrp="1"/>
          </p:cNvSpPr>
          <p:nvPr>
            <p:ph type="sldNum" sz="quarter" idx="12"/>
          </p:nvPr>
        </p:nvSpPr>
        <p:spPr/>
        <p:txBody>
          <a:bodyPr/>
          <a:lstStyle/>
          <a:p>
            <a:fld id="{AB478512-22C8-45AE-9E11-369793F174D4}" type="slidenum">
              <a:rPr lang="zh-CN" altLang="en-US" smtClean="0"/>
              <a:t>‹#›</a:t>
            </a:fld>
            <a:endParaRPr lang="zh-CN" altLang="en-US"/>
          </a:p>
        </p:txBody>
      </p:sp>
    </p:spTree>
    <p:extLst>
      <p:ext uri="{BB962C8B-B14F-4D97-AF65-F5344CB8AC3E}">
        <p14:creationId xmlns:p14="http://schemas.microsoft.com/office/powerpoint/2010/main" val="1021809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5991FA-D411-4EA4-B531-FB625339ECA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C475889-2F71-4550-9EC4-52C705802C3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73FB5BC-F353-4703-92B0-4B65719D1BBE}"/>
              </a:ext>
            </a:extLst>
          </p:cNvPr>
          <p:cNvSpPr>
            <a:spLocks noGrp="1"/>
          </p:cNvSpPr>
          <p:nvPr>
            <p:ph type="dt" sz="half" idx="10"/>
          </p:nvPr>
        </p:nvSpPr>
        <p:spPr/>
        <p:txBody>
          <a:bodyPr/>
          <a:lstStyle/>
          <a:p>
            <a:fld id="{8A57A49E-30E0-4C25-9698-4E6A11DC8EAB}" type="datetimeFigureOut">
              <a:rPr lang="zh-CN" altLang="en-US" smtClean="0"/>
              <a:t>2019/10/29</a:t>
            </a:fld>
            <a:endParaRPr lang="zh-CN" altLang="en-US"/>
          </a:p>
        </p:txBody>
      </p:sp>
      <p:sp>
        <p:nvSpPr>
          <p:cNvPr id="5" name="页脚占位符 4">
            <a:extLst>
              <a:ext uri="{FF2B5EF4-FFF2-40B4-BE49-F238E27FC236}">
                <a16:creationId xmlns:a16="http://schemas.microsoft.com/office/drawing/2014/main" id="{F2ECAD6E-881E-447C-B70E-5F44D65CAB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FC0802-E7B9-4716-8605-1F7BCA020B02}"/>
              </a:ext>
            </a:extLst>
          </p:cNvPr>
          <p:cNvSpPr>
            <a:spLocks noGrp="1"/>
          </p:cNvSpPr>
          <p:nvPr>
            <p:ph type="sldNum" sz="quarter" idx="12"/>
          </p:nvPr>
        </p:nvSpPr>
        <p:spPr/>
        <p:txBody>
          <a:bodyPr/>
          <a:lstStyle/>
          <a:p>
            <a:fld id="{AB478512-22C8-45AE-9E11-369793F174D4}" type="slidenum">
              <a:rPr lang="zh-CN" altLang="en-US" smtClean="0"/>
              <a:t>‹#›</a:t>
            </a:fld>
            <a:endParaRPr lang="zh-CN" altLang="en-US"/>
          </a:p>
        </p:txBody>
      </p:sp>
    </p:spTree>
    <p:extLst>
      <p:ext uri="{BB962C8B-B14F-4D97-AF65-F5344CB8AC3E}">
        <p14:creationId xmlns:p14="http://schemas.microsoft.com/office/powerpoint/2010/main" val="199654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0E7DDA-E352-49F7-924B-D6015802573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FBA2D37-BF71-4DE6-8F53-6BF59A3FD1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8A2A5AA-F3A2-41FC-B31C-AAD7680E5082}"/>
              </a:ext>
            </a:extLst>
          </p:cNvPr>
          <p:cNvSpPr>
            <a:spLocks noGrp="1"/>
          </p:cNvSpPr>
          <p:nvPr>
            <p:ph type="dt" sz="half" idx="10"/>
          </p:nvPr>
        </p:nvSpPr>
        <p:spPr/>
        <p:txBody>
          <a:bodyPr/>
          <a:lstStyle/>
          <a:p>
            <a:fld id="{8A57A49E-30E0-4C25-9698-4E6A11DC8EAB}" type="datetimeFigureOut">
              <a:rPr lang="zh-CN" altLang="en-US" smtClean="0"/>
              <a:t>2019/10/29</a:t>
            </a:fld>
            <a:endParaRPr lang="zh-CN" altLang="en-US"/>
          </a:p>
        </p:txBody>
      </p:sp>
      <p:sp>
        <p:nvSpPr>
          <p:cNvPr id="5" name="页脚占位符 4">
            <a:extLst>
              <a:ext uri="{FF2B5EF4-FFF2-40B4-BE49-F238E27FC236}">
                <a16:creationId xmlns:a16="http://schemas.microsoft.com/office/drawing/2014/main" id="{C46F3D12-75EC-4BDB-BBDF-8E437C914C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F40FA97-205E-4C72-B28F-A744D55A931B}"/>
              </a:ext>
            </a:extLst>
          </p:cNvPr>
          <p:cNvSpPr>
            <a:spLocks noGrp="1"/>
          </p:cNvSpPr>
          <p:nvPr>
            <p:ph type="sldNum" sz="quarter" idx="12"/>
          </p:nvPr>
        </p:nvSpPr>
        <p:spPr/>
        <p:txBody>
          <a:bodyPr/>
          <a:lstStyle/>
          <a:p>
            <a:fld id="{AB478512-22C8-45AE-9E11-369793F174D4}" type="slidenum">
              <a:rPr lang="zh-CN" altLang="en-US" smtClean="0"/>
              <a:t>‹#›</a:t>
            </a:fld>
            <a:endParaRPr lang="zh-CN" altLang="en-US"/>
          </a:p>
        </p:txBody>
      </p:sp>
    </p:spTree>
    <p:extLst>
      <p:ext uri="{BB962C8B-B14F-4D97-AF65-F5344CB8AC3E}">
        <p14:creationId xmlns:p14="http://schemas.microsoft.com/office/powerpoint/2010/main" val="238310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22EFFF-25CC-40FA-BC52-C53565B564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8A3431C-E6E3-4B69-9DCF-A74C09AE0EC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C874C28-5496-4BFA-B071-3FC13DF773A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B473BAC-EEAC-4806-9F32-0B70B8D74610}"/>
              </a:ext>
            </a:extLst>
          </p:cNvPr>
          <p:cNvSpPr>
            <a:spLocks noGrp="1"/>
          </p:cNvSpPr>
          <p:nvPr>
            <p:ph type="dt" sz="half" idx="10"/>
          </p:nvPr>
        </p:nvSpPr>
        <p:spPr/>
        <p:txBody>
          <a:bodyPr/>
          <a:lstStyle/>
          <a:p>
            <a:fld id="{8A57A49E-30E0-4C25-9698-4E6A11DC8EAB}" type="datetimeFigureOut">
              <a:rPr lang="zh-CN" altLang="en-US" smtClean="0"/>
              <a:t>2019/10/29</a:t>
            </a:fld>
            <a:endParaRPr lang="zh-CN" altLang="en-US"/>
          </a:p>
        </p:txBody>
      </p:sp>
      <p:sp>
        <p:nvSpPr>
          <p:cNvPr id="6" name="页脚占位符 5">
            <a:extLst>
              <a:ext uri="{FF2B5EF4-FFF2-40B4-BE49-F238E27FC236}">
                <a16:creationId xmlns:a16="http://schemas.microsoft.com/office/drawing/2014/main" id="{624281BA-0466-484E-8581-DEA8F497E12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7911953-1279-4FF1-AAE3-AB90E2670E02}"/>
              </a:ext>
            </a:extLst>
          </p:cNvPr>
          <p:cNvSpPr>
            <a:spLocks noGrp="1"/>
          </p:cNvSpPr>
          <p:nvPr>
            <p:ph type="sldNum" sz="quarter" idx="12"/>
          </p:nvPr>
        </p:nvSpPr>
        <p:spPr/>
        <p:txBody>
          <a:bodyPr/>
          <a:lstStyle/>
          <a:p>
            <a:fld id="{AB478512-22C8-45AE-9E11-369793F174D4}" type="slidenum">
              <a:rPr lang="zh-CN" altLang="en-US" smtClean="0"/>
              <a:t>‹#›</a:t>
            </a:fld>
            <a:endParaRPr lang="zh-CN" altLang="en-US"/>
          </a:p>
        </p:txBody>
      </p:sp>
    </p:spTree>
    <p:extLst>
      <p:ext uri="{BB962C8B-B14F-4D97-AF65-F5344CB8AC3E}">
        <p14:creationId xmlns:p14="http://schemas.microsoft.com/office/powerpoint/2010/main" val="2648180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DE5C4-4873-49DF-95C6-3939A623D85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AA5FDDC-D312-4360-A1BB-5C19366845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DAD2974-16F8-4BC6-B9C7-B69785ECFA16}"/>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E626EF-6368-4EFA-93F4-487B7FCC6A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F1D62F8-C363-4768-81C0-195FD374841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2A5358-D6A6-4BD0-B3A8-AD50ACF43244}"/>
              </a:ext>
            </a:extLst>
          </p:cNvPr>
          <p:cNvSpPr>
            <a:spLocks noGrp="1"/>
          </p:cNvSpPr>
          <p:nvPr>
            <p:ph type="dt" sz="half" idx="10"/>
          </p:nvPr>
        </p:nvSpPr>
        <p:spPr/>
        <p:txBody>
          <a:bodyPr/>
          <a:lstStyle/>
          <a:p>
            <a:fld id="{8A57A49E-30E0-4C25-9698-4E6A11DC8EAB}" type="datetimeFigureOut">
              <a:rPr lang="zh-CN" altLang="en-US" smtClean="0"/>
              <a:t>2019/10/29</a:t>
            </a:fld>
            <a:endParaRPr lang="zh-CN" altLang="en-US"/>
          </a:p>
        </p:txBody>
      </p:sp>
      <p:sp>
        <p:nvSpPr>
          <p:cNvPr id="8" name="页脚占位符 7">
            <a:extLst>
              <a:ext uri="{FF2B5EF4-FFF2-40B4-BE49-F238E27FC236}">
                <a16:creationId xmlns:a16="http://schemas.microsoft.com/office/drawing/2014/main" id="{5D9D7304-BBF7-457D-A074-36F57B534AE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4A8CA73-5D87-47AA-9B7F-F2A766F39B1E}"/>
              </a:ext>
            </a:extLst>
          </p:cNvPr>
          <p:cNvSpPr>
            <a:spLocks noGrp="1"/>
          </p:cNvSpPr>
          <p:nvPr>
            <p:ph type="sldNum" sz="quarter" idx="12"/>
          </p:nvPr>
        </p:nvSpPr>
        <p:spPr/>
        <p:txBody>
          <a:bodyPr/>
          <a:lstStyle/>
          <a:p>
            <a:fld id="{AB478512-22C8-45AE-9E11-369793F174D4}" type="slidenum">
              <a:rPr lang="zh-CN" altLang="en-US" smtClean="0"/>
              <a:t>‹#›</a:t>
            </a:fld>
            <a:endParaRPr lang="zh-CN" altLang="en-US"/>
          </a:p>
        </p:txBody>
      </p:sp>
    </p:spTree>
    <p:extLst>
      <p:ext uri="{BB962C8B-B14F-4D97-AF65-F5344CB8AC3E}">
        <p14:creationId xmlns:p14="http://schemas.microsoft.com/office/powerpoint/2010/main" val="3521824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7A57D-454F-409E-BB32-F5EB6251A9D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B790A3B-D954-4B0E-9637-1BCA4F612EE7}"/>
              </a:ext>
            </a:extLst>
          </p:cNvPr>
          <p:cNvSpPr>
            <a:spLocks noGrp="1"/>
          </p:cNvSpPr>
          <p:nvPr>
            <p:ph type="dt" sz="half" idx="10"/>
          </p:nvPr>
        </p:nvSpPr>
        <p:spPr/>
        <p:txBody>
          <a:bodyPr/>
          <a:lstStyle/>
          <a:p>
            <a:fld id="{8A57A49E-30E0-4C25-9698-4E6A11DC8EAB}" type="datetimeFigureOut">
              <a:rPr lang="zh-CN" altLang="en-US" smtClean="0"/>
              <a:t>2019/10/29</a:t>
            </a:fld>
            <a:endParaRPr lang="zh-CN" altLang="en-US"/>
          </a:p>
        </p:txBody>
      </p:sp>
      <p:sp>
        <p:nvSpPr>
          <p:cNvPr id="4" name="页脚占位符 3">
            <a:extLst>
              <a:ext uri="{FF2B5EF4-FFF2-40B4-BE49-F238E27FC236}">
                <a16:creationId xmlns:a16="http://schemas.microsoft.com/office/drawing/2014/main" id="{AA3C6B88-56CE-4ADF-832B-9B225739512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2457E8A-B3DB-4BA2-A30E-E222D05C3185}"/>
              </a:ext>
            </a:extLst>
          </p:cNvPr>
          <p:cNvSpPr>
            <a:spLocks noGrp="1"/>
          </p:cNvSpPr>
          <p:nvPr>
            <p:ph type="sldNum" sz="quarter" idx="12"/>
          </p:nvPr>
        </p:nvSpPr>
        <p:spPr/>
        <p:txBody>
          <a:bodyPr/>
          <a:lstStyle/>
          <a:p>
            <a:fld id="{AB478512-22C8-45AE-9E11-369793F174D4}" type="slidenum">
              <a:rPr lang="zh-CN" altLang="en-US" smtClean="0"/>
              <a:t>‹#›</a:t>
            </a:fld>
            <a:endParaRPr lang="zh-CN" altLang="en-US"/>
          </a:p>
        </p:txBody>
      </p:sp>
    </p:spTree>
    <p:extLst>
      <p:ext uri="{BB962C8B-B14F-4D97-AF65-F5344CB8AC3E}">
        <p14:creationId xmlns:p14="http://schemas.microsoft.com/office/powerpoint/2010/main" val="1883059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1BF901E-04ED-4502-A1E3-064588E99E98}"/>
              </a:ext>
            </a:extLst>
          </p:cNvPr>
          <p:cNvSpPr>
            <a:spLocks noGrp="1"/>
          </p:cNvSpPr>
          <p:nvPr>
            <p:ph type="dt" sz="half" idx="10"/>
          </p:nvPr>
        </p:nvSpPr>
        <p:spPr/>
        <p:txBody>
          <a:bodyPr/>
          <a:lstStyle/>
          <a:p>
            <a:fld id="{8A57A49E-30E0-4C25-9698-4E6A11DC8EAB}" type="datetimeFigureOut">
              <a:rPr lang="zh-CN" altLang="en-US" smtClean="0"/>
              <a:t>2019/10/29</a:t>
            </a:fld>
            <a:endParaRPr lang="zh-CN" altLang="en-US"/>
          </a:p>
        </p:txBody>
      </p:sp>
      <p:sp>
        <p:nvSpPr>
          <p:cNvPr id="3" name="页脚占位符 2">
            <a:extLst>
              <a:ext uri="{FF2B5EF4-FFF2-40B4-BE49-F238E27FC236}">
                <a16:creationId xmlns:a16="http://schemas.microsoft.com/office/drawing/2014/main" id="{7AC35937-59FC-4AC3-BCCD-0D939C5B129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4B710C7-6F90-4525-8624-7B9F243B4329}"/>
              </a:ext>
            </a:extLst>
          </p:cNvPr>
          <p:cNvSpPr>
            <a:spLocks noGrp="1"/>
          </p:cNvSpPr>
          <p:nvPr>
            <p:ph type="sldNum" sz="quarter" idx="12"/>
          </p:nvPr>
        </p:nvSpPr>
        <p:spPr/>
        <p:txBody>
          <a:bodyPr/>
          <a:lstStyle/>
          <a:p>
            <a:fld id="{AB478512-22C8-45AE-9E11-369793F174D4}" type="slidenum">
              <a:rPr lang="zh-CN" altLang="en-US" smtClean="0"/>
              <a:t>‹#›</a:t>
            </a:fld>
            <a:endParaRPr lang="zh-CN" altLang="en-US"/>
          </a:p>
        </p:txBody>
      </p:sp>
    </p:spTree>
    <p:extLst>
      <p:ext uri="{BB962C8B-B14F-4D97-AF65-F5344CB8AC3E}">
        <p14:creationId xmlns:p14="http://schemas.microsoft.com/office/powerpoint/2010/main" val="3382294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016C2-02A3-4FFF-9F0D-67F11BBF99B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6FA078-EA16-4BCC-9149-61BD242A6D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7F66F83-3919-41DB-9093-BA3C08AE5A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0BEFE38-9657-44AC-BD89-E7AE334361F5}"/>
              </a:ext>
            </a:extLst>
          </p:cNvPr>
          <p:cNvSpPr>
            <a:spLocks noGrp="1"/>
          </p:cNvSpPr>
          <p:nvPr>
            <p:ph type="dt" sz="half" idx="10"/>
          </p:nvPr>
        </p:nvSpPr>
        <p:spPr/>
        <p:txBody>
          <a:bodyPr/>
          <a:lstStyle/>
          <a:p>
            <a:fld id="{8A57A49E-30E0-4C25-9698-4E6A11DC8EAB}" type="datetimeFigureOut">
              <a:rPr lang="zh-CN" altLang="en-US" smtClean="0"/>
              <a:t>2019/10/29</a:t>
            </a:fld>
            <a:endParaRPr lang="zh-CN" altLang="en-US"/>
          </a:p>
        </p:txBody>
      </p:sp>
      <p:sp>
        <p:nvSpPr>
          <p:cNvPr id="6" name="页脚占位符 5">
            <a:extLst>
              <a:ext uri="{FF2B5EF4-FFF2-40B4-BE49-F238E27FC236}">
                <a16:creationId xmlns:a16="http://schemas.microsoft.com/office/drawing/2014/main" id="{BC8C3B27-37CE-495F-B421-62428D1205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F996B6D-6CC7-46B9-B635-37CEBEAA6133}"/>
              </a:ext>
            </a:extLst>
          </p:cNvPr>
          <p:cNvSpPr>
            <a:spLocks noGrp="1"/>
          </p:cNvSpPr>
          <p:nvPr>
            <p:ph type="sldNum" sz="quarter" idx="12"/>
          </p:nvPr>
        </p:nvSpPr>
        <p:spPr/>
        <p:txBody>
          <a:bodyPr/>
          <a:lstStyle/>
          <a:p>
            <a:fld id="{AB478512-22C8-45AE-9E11-369793F174D4}" type="slidenum">
              <a:rPr lang="zh-CN" altLang="en-US" smtClean="0"/>
              <a:t>‹#›</a:t>
            </a:fld>
            <a:endParaRPr lang="zh-CN" altLang="en-US"/>
          </a:p>
        </p:txBody>
      </p:sp>
    </p:spTree>
    <p:extLst>
      <p:ext uri="{BB962C8B-B14F-4D97-AF65-F5344CB8AC3E}">
        <p14:creationId xmlns:p14="http://schemas.microsoft.com/office/powerpoint/2010/main" val="492443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875477-40E5-42E1-9825-77215DA5B9A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87CBAC9-8A5C-4F8A-B510-51B00F78CA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2D6359-4B65-4731-AC04-804AA9DAAA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DD45B4E-99BD-46E0-87B5-176BA57C84F4}"/>
              </a:ext>
            </a:extLst>
          </p:cNvPr>
          <p:cNvSpPr>
            <a:spLocks noGrp="1"/>
          </p:cNvSpPr>
          <p:nvPr>
            <p:ph type="dt" sz="half" idx="10"/>
          </p:nvPr>
        </p:nvSpPr>
        <p:spPr/>
        <p:txBody>
          <a:bodyPr/>
          <a:lstStyle/>
          <a:p>
            <a:fld id="{8A57A49E-30E0-4C25-9698-4E6A11DC8EAB}" type="datetimeFigureOut">
              <a:rPr lang="zh-CN" altLang="en-US" smtClean="0"/>
              <a:t>2019/10/29</a:t>
            </a:fld>
            <a:endParaRPr lang="zh-CN" altLang="en-US"/>
          </a:p>
        </p:txBody>
      </p:sp>
      <p:sp>
        <p:nvSpPr>
          <p:cNvPr id="6" name="页脚占位符 5">
            <a:extLst>
              <a:ext uri="{FF2B5EF4-FFF2-40B4-BE49-F238E27FC236}">
                <a16:creationId xmlns:a16="http://schemas.microsoft.com/office/drawing/2014/main" id="{5586EB58-4EC2-4865-AE23-B4B77458255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429DEC-D0C6-45C1-8290-1AC08E41C8AF}"/>
              </a:ext>
            </a:extLst>
          </p:cNvPr>
          <p:cNvSpPr>
            <a:spLocks noGrp="1"/>
          </p:cNvSpPr>
          <p:nvPr>
            <p:ph type="sldNum" sz="quarter" idx="12"/>
          </p:nvPr>
        </p:nvSpPr>
        <p:spPr/>
        <p:txBody>
          <a:bodyPr/>
          <a:lstStyle/>
          <a:p>
            <a:fld id="{AB478512-22C8-45AE-9E11-369793F174D4}" type="slidenum">
              <a:rPr lang="zh-CN" altLang="en-US" smtClean="0"/>
              <a:t>‹#›</a:t>
            </a:fld>
            <a:endParaRPr lang="zh-CN" altLang="en-US"/>
          </a:p>
        </p:txBody>
      </p:sp>
    </p:spTree>
    <p:extLst>
      <p:ext uri="{BB962C8B-B14F-4D97-AF65-F5344CB8AC3E}">
        <p14:creationId xmlns:p14="http://schemas.microsoft.com/office/powerpoint/2010/main" val="3048120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956711F-D5D5-437B-B32D-57285A9CFA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745D085-E383-46EF-BF6D-0D773FA8AC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542519C-FD00-43C2-A71D-76EBCD6BF4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57A49E-30E0-4C25-9698-4E6A11DC8EAB}" type="datetimeFigureOut">
              <a:rPr lang="zh-CN" altLang="en-US" smtClean="0"/>
              <a:t>2019/10/29</a:t>
            </a:fld>
            <a:endParaRPr lang="zh-CN" altLang="en-US"/>
          </a:p>
        </p:txBody>
      </p:sp>
      <p:sp>
        <p:nvSpPr>
          <p:cNvPr id="5" name="页脚占位符 4">
            <a:extLst>
              <a:ext uri="{FF2B5EF4-FFF2-40B4-BE49-F238E27FC236}">
                <a16:creationId xmlns:a16="http://schemas.microsoft.com/office/drawing/2014/main" id="{EA26EF21-C4A8-4D62-A138-00F666E93D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60201ED-9527-4055-8AC2-7C5C9523CF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78512-22C8-45AE-9E11-369793F174D4}" type="slidenum">
              <a:rPr lang="zh-CN" altLang="en-US" smtClean="0"/>
              <a:t>‹#›</a:t>
            </a:fld>
            <a:endParaRPr lang="zh-CN" altLang="en-US"/>
          </a:p>
        </p:txBody>
      </p:sp>
    </p:spTree>
    <p:extLst>
      <p:ext uri="{BB962C8B-B14F-4D97-AF65-F5344CB8AC3E}">
        <p14:creationId xmlns:p14="http://schemas.microsoft.com/office/powerpoint/2010/main" val="303434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gif"/><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70.png"/><Relationship Id="rId7" Type="http://schemas.openxmlformats.org/officeDocument/2006/relationships/image" Target="../media/image2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50.PNG"/><Relationship Id="rId5" Type="http://schemas.openxmlformats.org/officeDocument/2006/relationships/image" Target="../media/image190.PNG"/><Relationship Id="rId10" Type="http://schemas.openxmlformats.org/officeDocument/2006/relationships/image" Target="../media/image240.PNG"/><Relationship Id="rId4" Type="http://schemas.openxmlformats.org/officeDocument/2006/relationships/image" Target="../media/image180.PNG"/><Relationship Id="rId9" Type="http://schemas.openxmlformats.org/officeDocument/2006/relationships/image" Target="../media/image230.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29.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28.png"/><Relationship Id="rId2" Type="http://schemas.openxmlformats.org/officeDocument/2006/relationships/notesSlide" Target="../notesSlides/notesSlide6.xml"/><Relationship Id="rId16" Type="http://schemas.openxmlformats.org/officeDocument/2006/relationships/image" Target="../media/image50.png"/><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19" Type="http://schemas.openxmlformats.org/officeDocument/2006/relationships/image" Target="../media/image30.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2.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31.png"/><Relationship Id="rId4" Type="http://schemas.openxmlformats.org/officeDocument/2006/relationships/image" Target="../media/image45.pn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2.png"/><Relationship Id="rId21" Type="http://schemas.openxmlformats.org/officeDocument/2006/relationships/image" Target="../media/image30.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8.xml"/><Relationship Id="rId16" Type="http://schemas.openxmlformats.org/officeDocument/2006/relationships/image" Target="../media/image62.pn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46.png"/><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28.png"/><Relationship Id="rId4" Type="http://schemas.openxmlformats.org/officeDocument/2006/relationships/image" Target="../media/image45.pn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2.png"/><Relationship Id="rId7" Type="http://schemas.openxmlformats.org/officeDocument/2006/relationships/image" Target="../media/image54.png"/><Relationship Id="rId12"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30.png"/><Relationship Id="rId5" Type="http://schemas.openxmlformats.org/officeDocument/2006/relationships/image" Target="../media/image46.png"/><Relationship Id="rId10" Type="http://schemas.openxmlformats.org/officeDocument/2006/relationships/image" Target="../media/image29.png"/><Relationship Id="rId4" Type="http://schemas.openxmlformats.org/officeDocument/2006/relationships/image" Target="../media/image45.png"/><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0.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2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2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26.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89.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610.png"/><Relationship Id="rId10" Type="http://schemas.openxmlformats.org/officeDocument/2006/relationships/image" Target="../media/image8.png"/><Relationship Id="rId4" Type="http://schemas.openxmlformats.org/officeDocument/2006/relationships/image" Target="../media/image66.PNG"/><Relationship Id="rId9" Type="http://schemas.openxmlformats.org/officeDocument/2006/relationships/image" Target="../media/image6.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3E6DDB-5A5E-42EF-9D3F-CAB1F85A93AA}"/>
              </a:ext>
            </a:extLst>
          </p:cNvPr>
          <p:cNvSpPr>
            <a:spLocks noGrp="1"/>
          </p:cNvSpPr>
          <p:nvPr>
            <p:ph type="title"/>
          </p:nvPr>
        </p:nvSpPr>
        <p:spPr>
          <a:xfrm>
            <a:off x="244984" y="294639"/>
            <a:ext cx="10515600" cy="1325563"/>
          </a:xfrm>
        </p:spPr>
        <p:txBody>
          <a:bodyPr/>
          <a:lstStyle/>
          <a:p>
            <a:pPr algn="ctr"/>
            <a:r>
              <a:rPr lang="en-US" altLang="zh-CN" dirty="0"/>
              <a:t>Introduction</a:t>
            </a:r>
            <a:endParaRPr lang="zh-CN" altLang="en-US" dirty="0"/>
          </a:p>
        </p:txBody>
      </p:sp>
      <p:sp>
        <p:nvSpPr>
          <p:cNvPr id="3" name="文本占位符 2">
            <a:extLst>
              <a:ext uri="{FF2B5EF4-FFF2-40B4-BE49-F238E27FC236}">
                <a16:creationId xmlns:a16="http://schemas.microsoft.com/office/drawing/2014/main" id="{A7319FC9-08CE-4DE6-A529-C3A895C671FF}"/>
              </a:ext>
            </a:extLst>
          </p:cNvPr>
          <p:cNvSpPr>
            <a:spLocks noGrp="1"/>
          </p:cNvSpPr>
          <p:nvPr>
            <p:ph type="body" idx="1"/>
          </p:nvPr>
        </p:nvSpPr>
        <p:spPr>
          <a:xfrm>
            <a:off x="564580" y="1299123"/>
            <a:ext cx="5157787" cy="823912"/>
          </a:xfrm>
        </p:spPr>
        <p:txBody>
          <a:bodyPr/>
          <a:lstStyle/>
          <a:p>
            <a:pPr algn="ctr"/>
            <a:r>
              <a:rPr lang="en-US" altLang="zh-CN" dirty="0"/>
              <a:t>Problems</a:t>
            </a:r>
            <a:endParaRPr lang="zh-CN" altLang="en-US" dirty="0"/>
          </a:p>
        </p:txBody>
      </p:sp>
      <p:sp>
        <p:nvSpPr>
          <p:cNvPr id="4" name="内容占位符 3">
            <a:extLst>
              <a:ext uri="{FF2B5EF4-FFF2-40B4-BE49-F238E27FC236}">
                <a16:creationId xmlns:a16="http://schemas.microsoft.com/office/drawing/2014/main" id="{724B80E1-DA21-4F23-AA3F-D0A5FB9F5665}"/>
              </a:ext>
            </a:extLst>
          </p:cNvPr>
          <p:cNvSpPr>
            <a:spLocks noGrp="1"/>
          </p:cNvSpPr>
          <p:nvPr>
            <p:ph sz="half" idx="2"/>
          </p:nvPr>
        </p:nvSpPr>
        <p:spPr>
          <a:xfrm>
            <a:off x="836612" y="2442931"/>
            <a:ext cx="5157787" cy="3684588"/>
          </a:xfrm>
        </p:spPr>
        <p:txBody>
          <a:bodyPr>
            <a:normAutofit fontScale="92500"/>
          </a:bodyPr>
          <a:lstStyle/>
          <a:p>
            <a:pPr marL="0" indent="0">
              <a:buNone/>
            </a:pPr>
            <a:r>
              <a:rPr lang="en-US" altLang="zh-CN" dirty="0"/>
              <a:t>Exposure bias</a:t>
            </a:r>
          </a:p>
          <a:p>
            <a:endParaRPr lang="en-US" altLang="zh-CN" dirty="0"/>
          </a:p>
          <a:p>
            <a:pPr marL="0" indent="0">
              <a:buNone/>
            </a:pPr>
            <a:endParaRPr lang="en-US" altLang="zh-CN" dirty="0"/>
          </a:p>
          <a:p>
            <a:pPr marL="0" indent="0">
              <a:buNone/>
            </a:pPr>
            <a:endParaRPr lang="en-US" altLang="zh-CN" dirty="0"/>
          </a:p>
          <a:p>
            <a:pPr marL="0" indent="0">
              <a:buNone/>
            </a:pPr>
            <a:r>
              <a:rPr lang="en-US" altLang="zh-CN" dirty="0"/>
              <a:t>Overcorrection</a:t>
            </a:r>
          </a:p>
          <a:p>
            <a:pPr marL="0" indent="0">
              <a:buNone/>
            </a:pPr>
            <a:endParaRPr lang="zh-CN" altLang="en-US" dirty="0"/>
          </a:p>
        </p:txBody>
      </p:sp>
      <p:sp>
        <p:nvSpPr>
          <p:cNvPr id="5" name="文本占位符 4">
            <a:extLst>
              <a:ext uri="{FF2B5EF4-FFF2-40B4-BE49-F238E27FC236}">
                <a16:creationId xmlns:a16="http://schemas.microsoft.com/office/drawing/2014/main" id="{8B294CAD-4F44-471F-B922-56FACB63C166}"/>
              </a:ext>
            </a:extLst>
          </p:cNvPr>
          <p:cNvSpPr>
            <a:spLocks noGrp="1"/>
          </p:cNvSpPr>
          <p:nvPr>
            <p:ph type="body" sz="quarter" idx="3"/>
          </p:nvPr>
        </p:nvSpPr>
        <p:spPr>
          <a:xfrm>
            <a:off x="6296487" y="1299123"/>
            <a:ext cx="5183188" cy="823912"/>
          </a:xfrm>
        </p:spPr>
        <p:txBody>
          <a:bodyPr/>
          <a:lstStyle/>
          <a:p>
            <a:pPr algn="ctr"/>
            <a:r>
              <a:rPr lang="en-US" altLang="zh-CN" dirty="0"/>
              <a:t>Method</a:t>
            </a:r>
            <a:endParaRPr lang="zh-CN" altLang="en-US" dirty="0"/>
          </a:p>
        </p:txBody>
      </p:sp>
      <p:sp>
        <p:nvSpPr>
          <p:cNvPr id="6" name="内容占位符 5">
            <a:extLst>
              <a:ext uri="{FF2B5EF4-FFF2-40B4-BE49-F238E27FC236}">
                <a16:creationId xmlns:a16="http://schemas.microsoft.com/office/drawing/2014/main" id="{C06253D3-44A6-4A9F-B878-D901DC16BF43}"/>
              </a:ext>
            </a:extLst>
          </p:cNvPr>
          <p:cNvSpPr>
            <a:spLocks noGrp="1"/>
          </p:cNvSpPr>
          <p:nvPr>
            <p:ph sz="quarter" idx="4"/>
          </p:nvPr>
        </p:nvSpPr>
        <p:spPr>
          <a:xfrm>
            <a:off x="6096002" y="2442931"/>
            <a:ext cx="5183188" cy="3684588"/>
          </a:xfrm>
        </p:spPr>
        <p:txBody>
          <a:bodyPr>
            <a:normAutofit fontScale="92500"/>
          </a:bodyPr>
          <a:lstStyle/>
          <a:p>
            <a:pPr marL="0" indent="0">
              <a:buNone/>
            </a:pPr>
            <a:r>
              <a:rPr lang="en-US" altLang="zh-CN" dirty="0"/>
              <a:t>Selects oracle words from its predicted words and then samples as context from the oracle words and ground truth words</a:t>
            </a:r>
          </a:p>
          <a:p>
            <a:pPr marL="0" indent="0">
              <a:buNone/>
            </a:pPr>
            <a:endParaRPr lang="en-US" altLang="zh-CN" dirty="0"/>
          </a:p>
          <a:p>
            <a:pPr marL="0" indent="0">
              <a:buNone/>
            </a:pPr>
            <a:r>
              <a:rPr lang="en-US" altLang="zh-CN" dirty="0"/>
              <a:t>The oracle words are selected not only with a word by-word greedy search but also with a sentence level evaluation,  BLEU</a:t>
            </a:r>
            <a:endParaRPr lang="zh-CN" altLang="en-US" dirty="0"/>
          </a:p>
        </p:txBody>
      </p:sp>
    </p:spTree>
    <p:extLst>
      <p:ext uri="{BB962C8B-B14F-4D97-AF65-F5344CB8AC3E}">
        <p14:creationId xmlns:p14="http://schemas.microsoft.com/office/powerpoint/2010/main" val="2026820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1D71E1-CADC-4187-ACBB-EC3ECCADBDAB}"/>
              </a:ext>
            </a:extLst>
          </p:cNvPr>
          <p:cNvSpPr txBox="1"/>
          <p:nvPr/>
        </p:nvSpPr>
        <p:spPr>
          <a:xfrm>
            <a:off x="2796467" y="214317"/>
            <a:ext cx="6187736" cy="923330"/>
          </a:xfrm>
          <a:prstGeom prst="rect">
            <a:avLst/>
          </a:prstGeom>
          <a:noFill/>
        </p:spPr>
        <p:txBody>
          <a:bodyPr wrap="square" rtlCol="0">
            <a:spAutoFit/>
          </a:bodyPr>
          <a:lstStyle/>
          <a:p>
            <a:pPr algn="ctr"/>
            <a:r>
              <a:rPr lang="en-US" altLang="zh-CN" sz="5400" dirty="0"/>
              <a:t>Attention</a:t>
            </a:r>
            <a:endParaRPr lang="zh-CN" altLang="en-US" sz="5400" dirty="0"/>
          </a:p>
        </p:txBody>
      </p:sp>
      <p:pic>
        <p:nvPicPr>
          <p:cNvPr id="13" name="图片 12">
            <a:extLst>
              <a:ext uri="{FF2B5EF4-FFF2-40B4-BE49-F238E27FC236}">
                <a16:creationId xmlns:a16="http://schemas.microsoft.com/office/drawing/2014/main" id="{9D4B5813-07CE-4DEA-9561-FB554EBDE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3402" y="1351254"/>
            <a:ext cx="3701126" cy="2457657"/>
          </a:xfrm>
          <a:prstGeom prst="rect">
            <a:avLst/>
          </a:prstGeom>
        </p:spPr>
      </p:pic>
      <p:pic>
        <p:nvPicPr>
          <p:cNvPr id="23" name="图片 22">
            <a:extLst>
              <a:ext uri="{FF2B5EF4-FFF2-40B4-BE49-F238E27FC236}">
                <a16:creationId xmlns:a16="http://schemas.microsoft.com/office/drawing/2014/main" id="{CBBDA2EC-1228-4718-BBEA-259F6DD22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7003" y="4110149"/>
            <a:ext cx="6187736" cy="1530158"/>
          </a:xfrm>
          <a:prstGeom prst="rect">
            <a:avLst/>
          </a:prstGeom>
        </p:spPr>
      </p:pic>
      <p:pic>
        <p:nvPicPr>
          <p:cNvPr id="25" name="图片 24">
            <a:extLst>
              <a:ext uri="{FF2B5EF4-FFF2-40B4-BE49-F238E27FC236}">
                <a16:creationId xmlns:a16="http://schemas.microsoft.com/office/drawing/2014/main" id="{634B7118-4EBD-40C4-95AA-5F7BA7C29B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7003" y="5446914"/>
            <a:ext cx="6043968" cy="830297"/>
          </a:xfrm>
          <a:prstGeom prst="rect">
            <a:avLst/>
          </a:prstGeom>
        </p:spPr>
      </p:pic>
      <p:pic>
        <p:nvPicPr>
          <p:cNvPr id="3" name="图片 2">
            <a:extLst>
              <a:ext uri="{FF2B5EF4-FFF2-40B4-BE49-F238E27FC236}">
                <a16:creationId xmlns:a16="http://schemas.microsoft.com/office/drawing/2014/main" id="{4972C45D-A3B2-460B-B293-AB963E03DE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106" y="1378410"/>
            <a:ext cx="5515624" cy="5186164"/>
          </a:xfrm>
          <a:prstGeom prst="rect">
            <a:avLst/>
          </a:prstGeom>
        </p:spPr>
      </p:pic>
    </p:spTree>
    <p:extLst>
      <p:ext uri="{BB962C8B-B14F-4D97-AF65-F5344CB8AC3E}">
        <p14:creationId xmlns:p14="http://schemas.microsoft.com/office/powerpoint/2010/main" val="2228338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31D71E1-CADC-4187-ACBB-EC3ECCADBDAB}"/>
              </a:ext>
            </a:extLst>
          </p:cNvPr>
          <p:cNvSpPr txBox="1"/>
          <p:nvPr/>
        </p:nvSpPr>
        <p:spPr>
          <a:xfrm>
            <a:off x="4367814" y="252744"/>
            <a:ext cx="4758431" cy="923330"/>
          </a:xfrm>
          <a:prstGeom prst="rect">
            <a:avLst/>
          </a:prstGeom>
          <a:noFill/>
        </p:spPr>
        <p:txBody>
          <a:bodyPr wrap="square" rtlCol="0">
            <a:spAutoFit/>
          </a:bodyPr>
          <a:lstStyle/>
          <a:p>
            <a:r>
              <a:rPr lang="en-US" altLang="zh-CN" sz="5400" dirty="0"/>
              <a:t>Decoder</a:t>
            </a:r>
            <a:endParaRPr lang="zh-CN" altLang="en-US" sz="5400" dirty="0"/>
          </a:p>
        </p:txBody>
      </p:sp>
      <p:pic>
        <p:nvPicPr>
          <p:cNvPr id="10" name="图片 9">
            <a:extLst>
              <a:ext uri="{FF2B5EF4-FFF2-40B4-BE49-F238E27FC236}">
                <a16:creationId xmlns:a16="http://schemas.microsoft.com/office/drawing/2014/main" id="{0D87D162-6A01-4195-AA11-F78919ACF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418" y="1786903"/>
            <a:ext cx="6322882" cy="4818353"/>
          </a:xfrm>
          <a:prstGeom prst="rect">
            <a:avLst/>
          </a:prstGeom>
        </p:spPr>
      </p:pic>
      <p:pic>
        <p:nvPicPr>
          <p:cNvPr id="12" name="图片 11">
            <a:extLst>
              <a:ext uri="{FF2B5EF4-FFF2-40B4-BE49-F238E27FC236}">
                <a16:creationId xmlns:a16="http://schemas.microsoft.com/office/drawing/2014/main" id="{F1249701-E145-496D-83D2-CB475E59D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7300" y="3746647"/>
            <a:ext cx="5425566" cy="2228295"/>
          </a:xfrm>
          <a:prstGeom prst="rect">
            <a:avLst/>
          </a:prstGeom>
        </p:spPr>
      </p:pic>
    </p:spTree>
    <p:extLst>
      <p:ext uri="{BB962C8B-B14F-4D97-AF65-F5344CB8AC3E}">
        <p14:creationId xmlns:p14="http://schemas.microsoft.com/office/powerpoint/2010/main" val="2602676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149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B66EDA-12D6-4499-9172-F1099136D9A7}"/>
              </a:ext>
            </a:extLst>
          </p:cNvPr>
          <p:cNvSpPr>
            <a:spLocks noGrp="1"/>
          </p:cNvSpPr>
          <p:nvPr>
            <p:ph type="title"/>
          </p:nvPr>
        </p:nvSpPr>
        <p:spPr>
          <a:xfrm>
            <a:off x="855216" y="2328315"/>
            <a:ext cx="5003307" cy="806727"/>
          </a:xfrm>
        </p:spPr>
        <p:txBody>
          <a:bodyPr>
            <a:normAutofit/>
          </a:bodyPr>
          <a:lstStyle/>
          <a:p>
            <a:pPr algn="ctr"/>
            <a:r>
              <a:rPr lang="zh-CN" altLang="en-US" sz="3200" dirty="0"/>
              <a:t>交叉熵损失函数</a:t>
            </a:r>
          </a:p>
        </p:txBody>
      </p:sp>
      <p:sp>
        <p:nvSpPr>
          <p:cNvPr id="3" name="文本框 2">
            <a:extLst>
              <a:ext uri="{FF2B5EF4-FFF2-40B4-BE49-F238E27FC236}">
                <a16:creationId xmlns:a16="http://schemas.microsoft.com/office/drawing/2014/main" id="{A7496E60-95D1-4E77-BD71-115BDF525B93}"/>
              </a:ext>
            </a:extLst>
          </p:cNvPr>
          <p:cNvSpPr txBox="1"/>
          <p:nvPr/>
        </p:nvSpPr>
        <p:spPr>
          <a:xfrm>
            <a:off x="518603" y="3873044"/>
            <a:ext cx="6755907" cy="707886"/>
          </a:xfrm>
          <a:prstGeom prst="rect">
            <a:avLst/>
          </a:prstGeom>
          <a:noFill/>
        </p:spPr>
        <p:txBody>
          <a:bodyPr wrap="square" rtlCol="0">
            <a:spAutoFit/>
          </a:bodyPr>
          <a:lstStyle/>
          <a:p>
            <a:r>
              <a:rPr lang="en-US" altLang="zh-CN" sz="4000" dirty="0"/>
              <a:t>L=−[</a:t>
            </a:r>
            <a:r>
              <a:rPr lang="en-US" altLang="zh-CN" sz="4000" dirty="0" err="1"/>
              <a:t>ylogy</a:t>
            </a:r>
            <a:r>
              <a:rPr lang="en-US" altLang="zh-CN" sz="4000" dirty="0"/>
              <a:t>ˆ+(1−y)log(1−yˆ)]</a:t>
            </a:r>
          </a:p>
        </p:txBody>
      </p:sp>
      <p:pic>
        <p:nvPicPr>
          <p:cNvPr id="4" name="图片 3">
            <a:extLst>
              <a:ext uri="{FF2B5EF4-FFF2-40B4-BE49-F238E27FC236}">
                <a16:creationId xmlns:a16="http://schemas.microsoft.com/office/drawing/2014/main" id="{DE1F9573-959E-41A6-934D-D8E7D2470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4035" y="2070863"/>
            <a:ext cx="3359584" cy="1792996"/>
          </a:xfrm>
          <a:prstGeom prst="rect">
            <a:avLst/>
          </a:prstGeom>
        </p:spPr>
      </p:pic>
      <p:sp>
        <p:nvSpPr>
          <p:cNvPr id="5" name="文本框 4">
            <a:extLst>
              <a:ext uri="{FF2B5EF4-FFF2-40B4-BE49-F238E27FC236}">
                <a16:creationId xmlns:a16="http://schemas.microsoft.com/office/drawing/2014/main" id="{BCF420F9-A325-4B42-9916-6FD26FCC3A2A}"/>
              </a:ext>
            </a:extLst>
          </p:cNvPr>
          <p:cNvSpPr txBox="1"/>
          <p:nvPr/>
        </p:nvSpPr>
        <p:spPr>
          <a:xfrm>
            <a:off x="8044522" y="3657600"/>
            <a:ext cx="3710866" cy="923330"/>
          </a:xfrm>
          <a:prstGeom prst="rect">
            <a:avLst/>
          </a:prstGeom>
          <a:noFill/>
        </p:spPr>
        <p:txBody>
          <a:bodyPr wrap="square" rtlCol="0">
            <a:spAutoFit/>
          </a:bodyPr>
          <a:lstStyle/>
          <a:p>
            <a:r>
              <a:rPr lang="en-US" altLang="zh-CN" b="1" dirty="0"/>
              <a:t>Neural Machine Translation by Jointly Learning to Align and Translate</a:t>
            </a:r>
          </a:p>
        </p:txBody>
      </p:sp>
      <p:sp>
        <p:nvSpPr>
          <p:cNvPr id="6" name="文本框 5">
            <a:extLst>
              <a:ext uri="{FF2B5EF4-FFF2-40B4-BE49-F238E27FC236}">
                <a16:creationId xmlns:a16="http://schemas.microsoft.com/office/drawing/2014/main" id="{EE0661E0-0430-4C2B-8B18-0302647E0EF3}"/>
              </a:ext>
            </a:extLst>
          </p:cNvPr>
          <p:cNvSpPr txBox="1"/>
          <p:nvPr/>
        </p:nvSpPr>
        <p:spPr>
          <a:xfrm>
            <a:off x="3471168" y="630315"/>
            <a:ext cx="4287914" cy="707886"/>
          </a:xfrm>
          <a:prstGeom prst="rect">
            <a:avLst/>
          </a:prstGeom>
          <a:noFill/>
        </p:spPr>
        <p:txBody>
          <a:bodyPr wrap="square" rtlCol="0">
            <a:spAutoFit/>
          </a:bodyPr>
          <a:lstStyle/>
          <a:p>
            <a:pPr algn="ctr"/>
            <a:r>
              <a:rPr lang="zh-CN" altLang="en-US" sz="4000" dirty="0"/>
              <a:t>相关资料</a:t>
            </a:r>
          </a:p>
        </p:txBody>
      </p:sp>
    </p:spTree>
    <p:extLst>
      <p:ext uri="{BB962C8B-B14F-4D97-AF65-F5344CB8AC3E}">
        <p14:creationId xmlns:p14="http://schemas.microsoft.com/office/powerpoint/2010/main" val="2224425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1DB383A-869E-4CB9-9918-C3B15875D412}"/>
              </a:ext>
            </a:extLst>
          </p:cNvPr>
          <p:cNvSpPr txBox="1"/>
          <p:nvPr/>
        </p:nvSpPr>
        <p:spPr>
          <a:xfrm>
            <a:off x="2574524" y="976544"/>
            <a:ext cx="6986726" cy="369332"/>
          </a:xfrm>
          <a:prstGeom prst="rect">
            <a:avLst/>
          </a:prstGeom>
          <a:noFill/>
        </p:spPr>
        <p:txBody>
          <a:bodyPr wrap="square" rtlCol="0">
            <a:spAutoFit/>
          </a:bodyPr>
          <a:lstStyle/>
          <a:p>
            <a:r>
              <a:rPr lang="en-US" altLang="zh-CN" dirty="0"/>
              <a:t>Bleu </a:t>
            </a:r>
            <a:r>
              <a:rPr lang="zh-CN" altLang="en-US" dirty="0"/>
              <a:t>：</a:t>
            </a:r>
            <a:r>
              <a:rPr lang="en-US" altLang="zh-CN" dirty="0"/>
              <a:t>https://blog.csdn.net/allocator/article/details/79657792</a:t>
            </a:r>
            <a:endParaRPr lang="zh-CN" altLang="en-US" dirty="0"/>
          </a:p>
        </p:txBody>
      </p:sp>
      <p:sp>
        <p:nvSpPr>
          <p:cNvPr id="3" name="文本框 2">
            <a:extLst>
              <a:ext uri="{FF2B5EF4-FFF2-40B4-BE49-F238E27FC236}">
                <a16:creationId xmlns:a16="http://schemas.microsoft.com/office/drawing/2014/main" id="{B96BE114-3D71-4289-A667-C6AEBEC63E61}"/>
              </a:ext>
            </a:extLst>
          </p:cNvPr>
          <p:cNvSpPr txBox="1"/>
          <p:nvPr/>
        </p:nvSpPr>
        <p:spPr>
          <a:xfrm>
            <a:off x="2630750" y="2183907"/>
            <a:ext cx="6986726" cy="369332"/>
          </a:xfrm>
          <a:prstGeom prst="rect">
            <a:avLst/>
          </a:prstGeom>
          <a:noFill/>
        </p:spPr>
        <p:txBody>
          <a:bodyPr wrap="square" rtlCol="0">
            <a:spAutoFit/>
          </a:bodyPr>
          <a:lstStyle/>
          <a:p>
            <a:r>
              <a:rPr lang="en-US" altLang="zh-CN" dirty="0" err="1"/>
              <a:t>gumbel</a:t>
            </a:r>
            <a:r>
              <a:rPr lang="zh-CN" altLang="en-US" dirty="0"/>
              <a:t>：</a:t>
            </a:r>
            <a:r>
              <a:rPr lang="en-US" altLang="zh-CN" dirty="0"/>
              <a:t>https://www.cnblogs.com/initial-h/p/9468974.html</a:t>
            </a:r>
            <a:endParaRPr lang="zh-CN" altLang="en-US" dirty="0"/>
          </a:p>
        </p:txBody>
      </p:sp>
      <p:pic>
        <p:nvPicPr>
          <p:cNvPr id="5" name="图片 4">
            <a:extLst>
              <a:ext uri="{FF2B5EF4-FFF2-40B4-BE49-F238E27FC236}">
                <a16:creationId xmlns:a16="http://schemas.microsoft.com/office/drawing/2014/main" id="{3B2DA0CA-D227-47E4-BE26-59875C979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5141" y="3223870"/>
            <a:ext cx="8138865" cy="1280271"/>
          </a:xfrm>
          <a:prstGeom prst="rect">
            <a:avLst/>
          </a:prstGeom>
        </p:spPr>
      </p:pic>
    </p:spTree>
    <p:extLst>
      <p:ext uri="{BB962C8B-B14F-4D97-AF65-F5344CB8AC3E}">
        <p14:creationId xmlns:p14="http://schemas.microsoft.com/office/powerpoint/2010/main" val="154037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52650" y="365127"/>
            <a:ext cx="7886700" cy="1325563"/>
          </a:xfrm>
        </p:spPr>
        <p:txBody>
          <a:bodyPr/>
          <a:lstStyle/>
          <a:p>
            <a:r>
              <a:rPr lang="en-US" altLang="zh-TW" dirty="0"/>
              <a:t>Dynamic Conditional Generation</a:t>
            </a:r>
            <a:endParaRPr lang="zh-TW" altLang="en-US" dirty="0"/>
          </a:p>
        </p:txBody>
      </p:sp>
      <p:sp>
        <p:nvSpPr>
          <p:cNvPr id="14" name="矩形 13"/>
          <p:cNvSpPr/>
          <p:nvPr/>
        </p:nvSpPr>
        <p:spPr>
          <a:xfrm>
            <a:off x="2616486" y="4147050"/>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3575411" y="4147048"/>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2645514" y="51507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5513293" y="51386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2563764" y="5238201"/>
            <a:ext cx="628650" cy="461665"/>
          </a:xfrm>
          <a:prstGeom prst="rect">
            <a:avLst/>
          </a:prstGeom>
          <a:noFill/>
        </p:spPr>
        <p:txBody>
          <a:bodyPr wrap="square" rtlCol="0">
            <a:spAutoFit/>
          </a:bodyPr>
          <a:lstStyle/>
          <a:p>
            <a:pPr algn="ctr"/>
            <a:r>
              <a:rPr lang="zh-TW" altLang="en-US" sz="2400" dirty="0"/>
              <a:t>機</a:t>
            </a:r>
          </a:p>
        </p:txBody>
      </p:sp>
      <p:sp>
        <p:nvSpPr>
          <p:cNvPr id="47" name="文字方塊 46"/>
          <p:cNvSpPr txBox="1"/>
          <p:nvPr/>
        </p:nvSpPr>
        <p:spPr>
          <a:xfrm>
            <a:off x="5418251" y="5238201"/>
            <a:ext cx="628650" cy="461665"/>
          </a:xfrm>
          <a:prstGeom prst="rect">
            <a:avLst/>
          </a:prstGeom>
          <a:noFill/>
        </p:spPr>
        <p:txBody>
          <a:bodyPr wrap="square" rtlCol="0">
            <a:spAutoFit/>
          </a:bodyPr>
          <a:lstStyle/>
          <a:p>
            <a:pPr algn="ctr"/>
            <a:r>
              <a:rPr lang="zh-TW" altLang="en-US" sz="2400" dirty="0"/>
              <a:t>習</a:t>
            </a:r>
          </a:p>
        </p:txBody>
      </p:sp>
      <p:sp>
        <p:nvSpPr>
          <p:cNvPr id="40" name="矩形 39"/>
          <p:cNvSpPr/>
          <p:nvPr/>
        </p:nvSpPr>
        <p:spPr>
          <a:xfrm>
            <a:off x="3574116" y="51386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492366" y="5238201"/>
            <a:ext cx="628650" cy="461665"/>
          </a:xfrm>
          <a:prstGeom prst="rect">
            <a:avLst/>
          </a:prstGeom>
          <a:noFill/>
        </p:spPr>
        <p:txBody>
          <a:bodyPr wrap="square" rtlCol="0">
            <a:spAutoFit/>
          </a:bodyPr>
          <a:lstStyle/>
          <a:p>
            <a:pPr algn="ctr"/>
            <a:r>
              <a:rPr lang="zh-TW" altLang="en-US" sz="2400" dirty="0"/>
              <a:t>器</a:t>
            </a:r>
          </a:p>
        </p:txBody>
      </p:sp>
      <p:sp>
        <p:nvSpPr>
          <p:cNvPr id="41" name="矩形 40"/>
          <p:cNvSpPr/>
          <p:nvPr/>
        </p:nvSpPr>
        <p:spPr>
          <a:xfrm>
            <a:off x="4536363" y="51386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447967" y="5238201"/>
            <a:ext cx="628650" cy="461665"/>
          </a:xfrm>
          <a:prstGeom prst="rect">
            <a:avLst/>
          </a:prstGeom>
          <a:noFill/>
        </p:spPr>
        <p:txBody>
          <a:bodyPr wrap="square" rtlCol="0">
            <a:spAutoFit/>
          </a:bodyPr>
          <a:lstStyle/>
          <a:p>
            <a:pPr algn="ctr"/>
            <a:r>
              <a:rPr lang="zh-TW" altLang="en-US" sz="2400" dirty="0"/>
              <a:t>學</a:t>
            </a:r>
          </a:p>
        </p:txBody>
      </p:sp>
      <p:cxnSp>
        <p:nvCxnSpPr>
          <p:cNvPr id="57" name="直線單箭頭接點 56"/>
          <p:cNvCxnSpPr/>
          <p:nvPr/>
        </p:nvCxnSpPr>
        <p:spPr>
          <a:xfrm>
            <a:off x="3096452" y="4520635"/>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flipV="1">
            <a:off x="2865237" y="478522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flipV="1">
            <a:off x="5745869" y="478522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4762293" y="478522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flipV="1">
            <a:off x="3806692" y="478522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4537822" y="4147048"/>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66" name="直線單箭頭接點 65"/>
          <p:cNvCxnSpPr/>
          <p:nvPr/>
        </p:nvCxnSpPr>
        <p:spPr>
          <a:xfrm>
            <a:off x="4058863" y="4520635"/>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7" name="矩形 66"/>
          <p:cNvSpPr/>
          <p:nvPr/>
        </p:nvSpPr>
        <p:spPr>
          <a:xfrm>
            <a:off x="5522726" y="4147048"/>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68" name="直線單箭頭接點 67"/>
          <p:cNvCxnSpPr/>
          <p:nvPr/>
        </p:nvCxnSpPr>
        <p:spPr>
          <a:xfrm>
            <a:off x="5043767" y="4520635"/>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60" name="群組 59"/>
          <p:cNvGrpSpPr/>
          <p:nvPr/>
        </p:nvGrpSpPr>
        <p:grpSpPr>
          <a:xfrm>
            <a:off x="8451154" y="2191013"/>
            <a:ext cx="461665" cy="1413164"/>
            <a:chOff x="2700170" y="5157068"/>
            <a:chExt cx="461665" cy="1413164"/>
          </a:xfrm>
        </p:grpSpPr>
        <p:sp>
          <p:nvSpPr>
            <p:cNvPr id="61" name="矩形 6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2" name="文字方塊 61"/>
            <p:cNvSpPr txBox="1"/>
            <p:nvPr/>
          </p:nvSpPr>
          <p:spPr>
            <a:xfrm rot="5400000">
              <a:off x="2224421" y="5632817"/>
              <a:ext cx="141316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endParaRPr lang="zh-TW" altLang="en-US" sz="2400" dirty="0">
                <a:solidFill>
                  <a:schemeClr val="tx1"/>
                </a:solidFill>
              </a:endParaRPr>
            </a:p>
          </p:txBody>
        </p:sp>
      </p:grpSp>
      <p:grpSp>
        <p:nvGrpSpPr>
          <p:cNvPr id="63" name="群組 62"/>
          <p:cNvGrpSpPr/>
          <p:nvPr/>
        </p:nvGrpSpPr>
        <p:grpSpPr>
          <a:xfrm>
            <a:off x="7439118" y="2204264"/>
            <a:ext cx="461665" cy="1413164"/>
            <a:chOff x="1417239" y="5157069"/>
            <a:chExt cx="461665" cy="1413164"/>
          </a:xfrm>
        </p:grpSpPr>
        <p:sp>
          <p:nvSpPr>
            <p:cNvPr id="69" name="矩形 68"/>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0" name="文字方塊 69"/>
            <p:cNvSpPr txBox="1"/>
            <p:nvPr/>
          </p:nvSpPr>
          <p:spPr>
            <a:xfrm rot="5400000">
              <a:off x="941490" y="5632818"/>
              <a:ext cx="141316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endParaRPr lang="zh-TW" altLang="en-US" sz="2400" dirty="0">
                <a:solidFill>
                  <a:schemeClr val="tx1"/>
                </a:solidFill>
              </a:endParaRPr>
            </a:p>
          </p:txBody>
        </p:sp>
      </p:grpSp>
      <p:cxnSp>
        <p:nvCxnSpPr>
          <p:cNvPr id="71" name="直線單箭頭接點 70"/>
          <p:cNvCxnSpPr/>
          <p:nvPr/>
        </p:nvCxnSpPr>
        <p:spPr>
          <a:xfrm flipV="1">
            <a:off x="7665516" y="3656251"/>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8665516" y="3656251"/>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7432941" y="3996042"/>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74" name="矩形 73"/>
          <p:cNvSpPr/>
          <p:nvPr/>
        </p:nvSpPr>
        <p:spPr>
          <a:xfrm>
            <a:off x="8432941" y="4004671"/>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78" name="手繪多邊形 26"/>
          <p:cNvSpPr/>
          <p:nvPr/>
        </p:nvSpPr>
        <p:spPr>
          <a:xfrm>
            <a:off x="7912123" y="2998179"/>
            <a:ext cx="685800" cy="1921662"/>
          </a:xfrm>
          <a:custGeom>
            <a:avLst/>
            <a:gdLst>
              <a:gd name="connsiteX0" fmla="*/ 0 w 685800"/>
              <a:gd name="connsiteY0" fmla="*/ 0 h 2016606"/>
              <a:gd name="connsiteX1" fmla="*/ 215900 w 685800"/>
              <a:gd name="connsiteY1" fmla="*/ 381000 h 2016606"/>
              <a:gd name="connsiteX2" fmla="*/ 266700 w 685800"/>
              <a:gd name="connsiteY2" fmla="*/ 1524000 h 2016606"/>
              <a:gd name="connsiteX3" fmla="*/ 342900 w 685800"/>
              <a:gd name="connsiteY3" fmla="*/ 1917700 h 2016606"/>
              <a:gd name="connsiteX4" fmla="*/ 546100 w 685800"/>
              <a:gd name="connsiteY4" fmla="*/ 2006600 h 2016606"/>
              <a:gd name="connsiteX5" fmla="*/ 685800 w 685800"/>
              <a:gd name="connsiteY5" fmla="*/ 1739900 h 201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2016606">
                <a:moveTo>
                  <a:pt x="0" y="0"/>
                </a:moveTo>
                <a:cubicBezTo>
                  <a:pt x="85725" y="63500"/>
                  <a:pt x="171450" y="127000"/>
                  <a:pt x="215900" y="381000"/>
                </a:cubicBezTo>
                <a:cubicBezTo>
                  <a:pt x="260350" y="635000"/>
                  <a:pt x="245533" y="1267883"/>
                  <a:pt x="266700" y="1524000"/>
                </a:cubicBezTo>
                <a:cubicBezTo>
                  <a:pt x="287867" y="1780117"/>
                  <a:pt x="296333" y="1837267"/>
                  <a:pt x="342900" y="1917700"/>
                </a:cubicBezTo>
                <a:cubicBezTo>
                  <a:pt x="389467" y="1998133"/>
                  <a:pt x="488950" y="2036233"/>
                  <a:pt x="546100" y="2006600"/>
                </a:cubicBezTo>
                <a:cubicBezTo>
                  <a:pt x="603250" y="1976967"/>
                  <a:pt x="644525" y="1858433"/>
                  <a:pt x="685800" y="17399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手繪多邊形 102"/>
          <p:cNvSpPr/>
          <p:nvPr/>
        </p:nvSpPr>
        <p:spPr>
          <a:xfrm>
            <a:off x="8940571" y="2998179"/>
            <a:ext cx="685800" cy="1921662"/>
          </a:xfrm>
          <a:custGeom>
            <a:avLst/>
            <a:gdLst>
              <a:gd name="connsiteX0" fmla="*/ 0 w 685800"/>
              <a:gd name="connsiteY0" fmla="*/ 0 h 2016606"/>
              <a:gd name="connsiteX1" fmla="*/ 215900 w 685800"/>
              <a:gd name="connsiteY1" fmla="*/ 381000 h 2016606"/>
              <a:gd name="connsiteX2" fmla="*/ 266700 w 685800"/>
              <a:gd name="connsiteY2" fmla="*/ 1524000 h 2016606"/>
              <a:gd name="connsiteX3" fmla="*/ 342900 w 685800"/>
              <a:gd name="connsiteY3" fmla="*/ 1917700 h 2016606"/>
              <a:gd name="connsiteX4" fmla="*/ 546100 w 685800"/>
              <a:gd name="connsiteY4" fmla="*/ 2006600 h 2016606"/>
              <a:gd name="connsiteX5" fmla="*/ 685800 w 685800"/>
              <a:gd name="connsiteY5" fmla="*/ 1739900 h 201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2016606">
                <a:moveTo>
                  <a:pt x="0" y="0"/>
                </a:moveTo>
                <a:cubicBezTo>
                  <a:pt x="85725" y="63500"/>
                  <a:pt x="171450" y="127000"/>
                  <a:pt x="215900" y="381000"/>
                </a:cubicBezTo>
                <a:cubicBezTo>
                  <a:pt x="260350" y="635000"/>
                  <a:pt x="245533" y="1267883"/>
                  <a:pt x="266700" y="1524000"/>
                </a:cubicBezTo>
                <a:cubicBezTo>
                  <a:pt x="287867" y="1780117"/>
                  <a:pt x="296333" y="1837267"/>
                  <a:pt x="342900" y="1917700"/>
                </a:cubicBezTo>
                <a:cubicBezTo>
                  <a:pt x="389467" y="1998133"/>
                  <a:pt x="488950" y="2036233"/>
                  <a:pt x="546100" y="2006600"/>
                </a:cubicBezTo>
                <a:cubicBezTo>
                  <a:pt x="603250" y="1976967"/>
                  <a:pt x="644525" y="1858433"/>
                  <a:pt x="685800" y="17399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8" name="群組 87"/>
          <p:cNvGrpSpPr/>
          <p:nvPr/>
        </p:nvGrpSpPr>
        <p:grpSpPr>
          <a:xfrm>
            <a:off x="9480605" y="2203980"/>
            <a:ext cx="461665" cy="1413164"/>
            <a:chOff x="2700170" y="5157068"/>
            <a:chExt cx="461665" cy="1413164"/>
          </a:xfrm>
        </p:grpSpPr>
        <p:sp>
          <p:nvSpPr>
            <p:cNvPr id="89" name="矩形 88"/>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 name="文字方塊 89"/>
            <p:cNvSpPr txBox="1"/>
            <p:nvPr/>
          </p:nvSpPr>
          <p:spPr>
            <a:xfrm rot="5400000">
              <a:off x="2224421" y="5632817"/>
              <a:ext cx="1413164"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endParaRPr lang="zh-TW" altLang="en-US" sz="2400" dirty="0">
                <a:solidFill>
                  <a:schemeClr val="tx1"/>
                </a:solidFill>
              </a:endParaRPr>
            </a:p>
          </p:txBody>
        </p:sp>
      </p:grpSp>
      <p:cxnSp>
        <p:nvCxnSpPr>
          <p:cNvPr id="91" name="直線單箭頭接點 90"/>
          <p:cNvCxnSpPr/>
          <p:nvPr/>
        </p:nvCxnSpPr>
        <p:spPr>
          <a:xfrm flipV="1">
            <a:off x="9694967" y="3669218"/>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9462392" y="4017638"/>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12" name="文字方塊 111"/>
          <p:cNvSpPr txBox="1"/>
          <p:nvPr/>
        </p:nvSpPr>
        <p:spPr>
          <a:xfrm>
            <a:off x="7625431" y="5915084"/>
            <a:ext cx="2050454" cy="523220"/>
          </a:xfrm>
          <a:prstGeom prst="rect">
            <a:avLst/>
          </a:prstGeom>
          <a:noFill/>
        </p:spPr>
        <p:txBody>
          <a:bodyPr wrap="square" rtlCol="0">
            <a:spAutoFit/>
          </a:bodyPr>
          <a:lstStyle/>
          <a:p>
            <a:pPr algn="ctr"/>
            <a:r>
              <a:rPr lang="en-US" altLang="zh-TW" sz="2800" b="1" i="1" u="sng" dirty="0"/>
              <a:t>Decoder</a:t>
            </a:r>
            <a:endParaRPr lang="zh-TW" altLang="en-US" sz="2800" b="1" i="1" u="sng" dirty="0"/>
          </a:p>
        </p:txBody>
      </p:sp>
      <p:sp>
        <p:nvSpPr>
          <p:cNvPr id="77" name="文字方塊 76"/>
          <p:cNvSpPr txBox="1"/>
          <p:nvPr/>
        </p:nvSpPr>
        <p:spPr>
          <a:xfrm rot="5400000">
            <a:off x="6975251" y="2684271"/>
            <a:ext cx="1434981" cy="461665"/>
          </a:xfrm>
          <a:prstGeom prst="rect">
            <a:avLst/>
          </a:prstGeom>
          <a:noFill/>
        </p:spPr>
        <p:txBody>
          <a:bodyPr wrap="square" rtlCol="0">
            <a:spAutoFit/>
          </a:bodyPr>
          <a:lstStyle/>
          <a:p>
            <a:pPr algn="ctr"/>
            <a:r>
              <a:rPr lang="en-US" altLang="zh-TW" sz="2400" dirty="0"/>
              <a:t>machine</a:t>
            </a:r>
            <a:endParaRPr lang="zh-TW" altLang="en-US" sz="2400" dirty="0"/>
          </a:p>
        </p:txBody>
      </p:sp>
      <p:sp>
        <p:nvSpPr>
          <p:cNvPr id="79" name="文字方塊 78"/>
          <p:cNvSpPr txBox="1"/>
          <p:nvPr/>
        </p:nvSpPr>
        <p:spPr>
          <a:xfrm rot="5400000">
            <a:off x="7976949" y="2659249"/>
            <a:ext cx="1434981" cy="461665"/>
          </a:xfrm>
          <a:prstGeom prst="rect">
            <a:avLst/>
          </a:prstGeom>
          <a:noFill/>
        </p:spPr>
        <p:txBody>
          <a:bodyPr wrap="square" rtlCol="0">
            <a:spAutoFit/>
          </a:bodyPr>
          <a:lstStyle/>
          <a:p>
            <a:pPr algn="ctr"/>
            <a:r>
              <a:rPr lang="en-US" altLang="zh-TW" sz="2400" dirty="0"/>
              <a:t>learning</a:t>
            </a:r>
            <a:endParaRPr lang="zh-TW" altLang="en-US" sz="2400" dirty="0"/>
          </a:p>
        </p:txBody>
      </p:sp>
      <p:sp>
        <p:nvSpPr>
          <p:cNvPr id="80" name="文字方塊 79"/>
          <p:cNvSpPr txBox="1"/>
          <p:nvPr/>
        </p:nvSpPr>
        <p:spPr>
          <a:xfrm rot="5400000">
            <a:off x="9021370" y="2714794"/>
            <a:ext cx="1434981" cy="461665"/>
          </a:xfrm>
          <a:prstGeom prst="rect">
            <a:avLst/>
          </a:prstGeom>
          <a:noFill/>
        </p:spPr>
        <p:txBody>
          <a:bodyPr wrap="square" rtlCol="0">
            <a:spAutoFit/>
          </a:bodyPr>
          <a:lstStyle/>
          <a:p>
            <a:pPr algn="ctr"/>
            <a:r>
              <a:rPr lang="en-US" altLang="zh-TW" sz="2400" dirty="0"/>
              <a:t>. (period)</a:t>
            </a:r>
            <a:endParaRPr lang="zh-TW" altLang="en-US" sz="2400" dirty="0"/>
          </a:p>
        </p:txBody>
      </p:sp>
      <p:sp>
        <p:nvSpPr>
          <p:cNvPr id="84" name="文字方塊 83">
            <a:extLst>
              <a:ext uri="{FF2B5EF4-FFF2-40B4-BE49-F238E27FC236}">
                <a16:creationId xmlns:a16="http://schemas.microsoft.com/office/drawing/2014/main" id="{43BA883D-FB8E-4658-A6D7-E67D4C4D4728}"/>
              </a:ext>
            </a:extLst>
          </p:cNvPr>
          <p:cNvSpPr txBox="1"/>
          <p:nvPr/>
        </p:nvSpPr>
        <p:spPr>
          <a:xfrm>
            <a:off x="3296007" y="5868620"/>
            <a:ext cx="2050454" cy="523220"/>
          </a:xfrm>
          <a:prstGeom prst="rect">
            <a:avLst/>
          </a:prstGeom>
          <a:noFill/>
        </p:spPr>
        <p:txBody>
          <a:bodyPr wrap="square" rtlCol="0">
            <a:spAutoFit/>
          </a:bodyPr>
          <a:lstStyle/>
          <a:p>
            <a:pPr algn="ctr"/>
            <a:r>
              <a:rPr lang="en-US" altLang="zh-TW" sz="2800" b="1" i="1" u="sng" dirty="0"/>
              <a:t>Encoder</a:t>
            </a:r>
            <a:endParaRPr lang="zh-TW" altLang="en-US" sz="2800" b="1" i="1" u="sng" dirty="0"/>
          </a:p>
        </p:txBody>
      </p:sp>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19A5FFBF-6AA3-4A55-B13C-DE7AE8A00FC4}"/>
                  </a:ext>
                </a:extLst>
              </p:cNvPr>
              <p:cNvSpPr txBox="1"/>
              <p:nvPr/>
            </p:nvSpPr>
            <p:spPr>
              <a:xfrm>
                <a:off x="5634147" y="3766050"/>
                <a:ext cx="30619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96" name="文字方塊 95">
                <a:extLst>
                  <a:ext uri="{FF2B5EF4-FFF2-40B4-BE49-F238E27FC236}">
                    <a16:creationId xmlns:a16="http://schemas.microsoft.com/office/drawing/2014/main" id="{19A5FFBF-6AA3-4A55-B13C-DE7AE8A00FC4}"/>
                  </a:ext>
                </a:extLst>
              </p:cNvPr>
              <p:cNvSpPr txBox="1">
                <a:spLocks noRot="1" noChangeAspect="1" noMove="1" noResize="1" noEditPoints="1" noAdjustHandles="1" noChangeArrowheads="1" noChangeShapeType="1" noTextEdit="1"/>
              </p:cNvSpPr>
              <p:nvPr/>
            </p:nvSpPr>
            <p:spPr>
              <a:xfrm>
                <a:off x="5634147" y="3766050"/>
                <a:ext cx="306199" cy="369332"/>
              </a:xfrm>
              <a:prstGeom prst="rect">
                <a:avLst/>
              </a:prstGeom>
              <a:blipFill>
                <a:blip r:embed="rId3"/>
                <a:stretch>
                  <a:fillRect l="-36000" r="-24000"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680FE578-6622-4F8C-B47E-5417D8AF5557}"/>
                  </a:ext>
                </a:extLst>
              </p:cNvPr>
              <p:cNvSpPr txBox="1"/>
              <p:nvPr/>
            </p:nvSpPr>
            <p:spPr>
              <a:xfrm>
                <a:off x="4647588" y="3777716"/>
                <a:ext cx="30619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99" name="文字方塊 98">
                <a:extLst>
                  <a:ext uri="{FF2B5EF4-FFF2-40B4-BE49-F238E27FC236}">
                    <a16:creationId xmlns:a16="http://schemas.microsoft.com/office/drawing/2014/main" id="{680FE578-6622-4F8C-B47E-5417D8AF5557}"/>
                  </a:ext>
                </a:extLst>
              </p:cNvPr>
              <p:cNvSpPr txBox="1">
                <a:spLocks noRot="1" noChangeAspect="1" noMove="1" noResize="1" noEditPoints="1" noAdjustHandles="1" noChangeArrowheads="1" noChangeShapeType="1" noTextEdit="1"/>
              </p:cNvSpPr>
              <p:nvPr/>
            </p:nvSpPr>
            <p:spPr>
              <a:xfrm>
                <a:off x="4647588" y="3777716"/>
                <a:ext cx="306199" cy="369332"/>
              </a:xfrm>
              <a:prstGeom prst="rect">
                <a:avLst/>
              </a:prstGeom>
              <a:blipFill>
                <a:blip r:embed="rId4"/>
                <a:stretch>
                  <a:fillRect l="-35294" t="-1667" r="-21569"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64AE8BE1-6816-4679-B762-D0F2BFB0DC99}"/>
                  </a:ext>
                </a:extLst>
              </p:cNvPr>
              <p:cNvSpPr txBox="1"/>
              <p:nvPr/>
            </p:nvSpPr>
            <p:spPr>
              <a:xfrm>
                <a:off x="3685177" y="3777716"/>
                <a:ext cx="30619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00" name="文字方塊 99">
                <a:extLst>
                  <a:ext uri="{FF2B5EF4-FFF2-40B4-BE49-F238E27FC236}">
                    <a16:creationId xmlns:a16="http://schemas.microsoft.com/office/drawing/2014/main" id="{64AE8BE1-6816-4679-B762-D0F2BFB0DC99}"/>
                  </a:ext>
                </a:extLst>
              </p:cNvPr>
              <p:cNvSpPr txBox="1">
                <a:spLocks noRot="1" noChangeAspect="1" noMove="1" noResize="1" noEditPoints="1" noAdjustHandles="1" noChangeArrowheads="1" noChangeShapeType="1" noTextEdit="1"/>
              </p:cNvSpPr>
              <p:nvPr/>
            </p:nvSpPr>
            <p:spPr>
              <a:xfrm>
                <a:off x="3685177" y="3777716"/>
                <a:ext cx="306199" cy="369332"/>
              </a:xfrm>
              <a:prstGeom prst="rect">
                <a:avLst/>
              </a:prstGeom>
              <a:blipFill>
                <a:blip r:embed="rId5"/>
                <a:stretch>
                  <a:fillRect l="-36000" t="-1667" r="-24000"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EBC54A4C-5776-497B-938A-D24ECE7FBFE8}"/>
                  </a:ext>
                </a:extLst>
              </p:cNvPr>
              <p:cNvSpPr txBox="1"/>
              <p:nvPr/>
            </p:nvSpPr>
            <p:spPr>
              <a:xfrm>
                <a:off x="2751703" y="3786568"/>
                <a:ext cx="30619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01" name="文字方塊 100">
                <a:extLst>
                  <a:ext uri="{FF2B5EF4-FFF2-40B4-BE49-F238E27FC236}">
                    <a16:creationId xmlns:a16="http://schemas.microsoft.com/office/drawing/2014/main" id="{EBC54A4C-5776-497B-938A-D24ECE7FBFE8}"/>
                  </a:ext>
                </a:extLst>
              </p:cNvPr>
              <p:cNvSpPr txBox="1">
                <a:spLocks noRot="1" noChangeAspect="1" noMove="1" noResize="1" noEditPoints="1" noAdjustHandles="1" noChangeArrowheads="1" noChangeShapeType="1" noTextEdit="1"/>
              </p:cNvSpPr>
              <p:nvPr/>
            </p:nvSpPr>
            <p:spPr>
              <a:xfrm>
                <a:off x="2751703" y="3786568"/>
                <a:ext cx="306199" cy="369332"/>
              </a:xfrm>
              <a:prstGeom prst="rect">
                <a:avLst/>
              </a:prstGeom>
              <a:blipFill>
                <a:blip r:embed="rId6"/>
                <a:stretch>
                  <a:fillRect l="-35294" r="-19608" b="-6557"/>
                </a:stretch>
              </a:blipFill>
            </p:spPr>
            <p:txBody>
              <a:bodyPr/>
              <a:lstStyle/>
              <a:p>
                <a:r>
                  <a:rPr lang="zh-CN" altLang="en-US">
                    <a:noFill/>
                  </a:rPr>
                  <a:t> </a:t>
                </a:r>
              </a:p>
            </p:txBody>
          </p:sp>
        </mc:Fallback>
      </mc:AlternateContent>
      <p:sp>
        <p:nvSpPr>
          <p:cNvPr id="102" name="右大括弧 101">
            <a:extLst>
              <a:ext uri="{FF2B5EF4-FFF2-40B4-BE49-F238E27FC236}">
                <a16:creationId xmlns:a16="http://schemas.microsoft.com/office/drawing/2014/main" id="{5ECC9C95-F599-4E18-86F0-C60F80DE510A}"/>
              </a:ext>
            </a:extLst>
          </p:cNvPr>
          <p:cNvSpPr/>
          <p:nvPr/>
        </p:nvSpPr>
        <p:spPr>
          <a:xfrm rot="16200000" flipV="1">
            <a:off x="3177972" y="2915464"/>
            <a:ext cx="314282" cy="1445249"/>
          </a:xfrm>
          <a:prstGeom prst="rightBrace">
            <a:avLst>
              <a:gd name="adj1" fmla="val 4672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03" name="右大括弧 102">
            <a:extLst>
              <a:ext uri="{FF2B5EF4-FFF2-40B4-BE49-F238E27FC236}">
                <a16:creationId xmlns:a16="http://schemas.microsoft.com/office/drawing/2014/main" id="{5498F6B7-4662-47F6-958C-BDFE1333A877}"/>
              </a:ext>
            </a:extLst>
          </p:cNvPr>
          <p:cNvSpPr/>
          <p:nvPr/>
        </p:nvSpPr>
        <p:spPr>
          <a:xfrm rot="16200000" flipV="1">
            <a:off x="5076661" y="2922139"/>
            <a:ext cx="314282" cy="1445249"/>
          </a:xfrm>
          <a:prstGeom prst="rightBrace">
            <a:avLst>
              <a:gd name="adj1" fmla="val 4672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04" name="直線單箭頭接點 103">
            <a:extLst>
              <a:ext uri="{FF2B5EF4-FFF2-40B4-BE49-F238E27FC236}">
                <a16:creationId xmlns:a16="http://schemas.microsoft.com/office/drawing/2014/main" id="{D71AEEF2-B79E-4B84-BF8A-BE672C83B157}"/>
              </a:ext>
            </a:extLst>
          </p:cNvPr>
          <p:cNvCxnSpPr/>
          <p:nvPr/>
        </p:nvCxnSpPr>
        <p:spPr>
          <a:xfrm>
            <a:off x="7918478" y="4255183"/>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F1EBB877-7EDA-40C0-9F48-02AD051D8FC4}"/>
              </a:ext>
            </a:extLst>
          </p:cNvPr>
          <p:cNvCxnSpPr/>
          <p:nvPr/>
        </p:nvCxnSpPr>
        <p:spPr>
          <a:xfrm>
            <a:off x="8940423" y="4255183"/>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5" name="矩形 114">
            <a:extLst>
              <a:ext uri="{FF2B5EF4-FFF2-40B4-BE49-F238E27FC236}">
                <a16:creationId xmlns:a16="http://schemas.microsoft.com/office/drawing/2014/main" id="{D8F36760-6077-4391-824C-F408A7985660}"/>
              </a:ext>
            </a:extLst>
          </p:cNvPr>
          <p:cNvSpPr/>
          <p:nvPr/>
        </p:nvSpPr>
        <p:spPr>
          <a:xfrm>
            <a:off x="7431332" y="5041728"/>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16" name="直線單箭頭接點 115">
            <a:extLst>
              <a:ext uri="{FF2B5EF4-FFF2-40B4-BE49-F238E27FC236}">
                <a16:creationId xmlns:a16="http://schemas.microsoft.com/office/drawing/2014/main" id="{FC83E013-539F-42E5-A7E0-6D69325C5026}"/>
              </a:ext>
            </a:extLst>
          </p:cNvPr>
          <p:cNvCxnSpPr>
            <a:cxnSpLocks/>
          </p:cNvCxnSpPr>
          <p:nvPr/>
        </p:nvCxnSpPr>
        <p:spPr>
          <a:xfrm flipV="1">
            <a:off x="7660421" y="4609224"/>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7" name="矩形 116">
            <a:extLst>
              <a:ext uri="{FF2B5EF4-FFF2-40B4-BE49-F238E27FC236}">
                <a16:creationId xmlns:a16="http://schemas.microsoft.com/office/drawing/2014/main" id="{A65A3738-5C70-4BC8-9E01-35C9586952D7}"/>
              </a:ext>
            </a:extLst>
          </p:cNvPr>
          <p:cNvSpPr/>
          <p:nvPr/>
        </p:nvSpPr>
        <p:spPr>
          <a:xfrm>
            <a:off x="8446058" y="5054695"/>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18" name="直線單箭頭接點 117">
            <a:extLst>
              <a:ext uri="{FF2B5EF4-FFF2-40B4-BE49-F238E27FC236}">
                <a16:creationId xmlns:a16="http://schemas.microsoft.com/office/drawing/2014/main" id="{4FE1E52C-A999-4FCE-8D3A-AA761A484B40}"/>
              </a:ext>
            </a:extLst>
          </p:cNvPr>
          <p:cNvCxnSpPr>
            <a:cxnSpLocks/>
          </p:cNvCxnSpPr>
          <p:nvPr/>
        </p:nvCxnSpPr>
        <p:spPr>
          <a:xfrm flipV="1">
            <a:off x="8675147" y="4622191"/>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9" name="矩形 118">
            <a:extLst>
              <a:ext uri="{FF2B5EF4-FFF2-40B4-BE49-F238E27FC236}">
                <a16:creationId xmlns:a16="http://schemas.microsoft.com/office/drawing/2014/main" id="{116C125D-F5CD-48EC-ABC9-71A87ED31412}"/>
              </a:ext>
            </a:extLst>
          </p:cNvPr>
          <p:cNvSpPr/>
          <p:nvPr/>
        </p:nvSpPr>
        <p:spPr>
          <a:xfrm>
            <a:off x="9475509" y="5067662"/>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20" name="直線單箭頭接點 119">
            <a:extLst>
              <a:ext uri="{FF2B5EF4-FFF2-40B4-BE49-F238E27FC236}">
                <a16:creationId xmlns:a16="http://schemas.microsoft.com/office/drawing/2014/main" id="{2E41403D-AFC8-4C85-8936-4F39E418CDFC}"/>
              </a:ext>
            </a:extLst>
          </p:cNvPr>
          <p:cNvCxnSpPr>
            <a:cxnSpLocks/>
          </p:cNvCxnSpPr>
          <p:nvPr/>
        </p:nvCxnSpPr>
        <p:spPr>
          <a:xfrm flipV="1">
            <a:off x="9704598" y="4635158"/>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文字方塊 120">
                <a:extLst>
                  <a:ext uri="{FF2B5EF4-FFF2-40B4-BE49-F238E27FC236}">
                    <a16:creationId xmlns:a16="http://schemas.microsoft.com/office/drawing/2014/main" id="{AC0A06DD-4A52-4361-B32C-A148786A9047}"/>
                  </a:ext>
                </a:extLst>
              </p:cNvPr>
              <p:cNvSpPr txBox="1"/>
              <p:nvPr/>
            </p:nvSpPr>
            <p:spPr>
              <a:xfrm>
                <a:off x="7499118" y="5272121"/>
                <a:ext cx="3770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21" name="文字方塊 120">
                <a:extLst>
                  <a:ext uri="{FF2B5EF4-FFF2-40B4-BE49-F238E27FC236}">
                    <a16:creationId xmlns:a16="http://schemas.microsoft.com/office/drawing/2014/main" id="{AC0A06DD-4A52-4361-B32C-A148786A9047}"/>
                  </a:ext>
                </a:extLst>
              </p:cNvPr>
              <p:cNvSpPr txBox="1">
                <a:spLocks noRot="1" noChangeAspect="1" noMove="1" noResize="1" noEditPoints="1" noAdjustHandles="1" noChangeArrowheads="1" noChangeShapeType="1" noTextEdit="1"/>
              </p:cNvSpPr>
              <p:nvPr/>
            </p:nvSpPr>
            <p:spPr>
              <a:xfrm>
                <a:off x="7499118" y="5272121"/>
                <a:ext cx="377026" cy="369332"/>
              </a:xfrm>
              <a:prstGeom prst="rect">
                <a:avLst/>
              </a:prstGeom>
              <a:blipFill>
                <a:blip r:embed="rId7"/>
                <a:stretch>
                  <a:fillRect l="-8065" r="-48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文字方塊 121">
                <a:extLst>
                  <a:ext uri="{FF2B5EF4-FFF2-40B4-BE49-F238E27FC236}">
                    <a16:creationId xmlns:a16="http://schemas.microsoft.com/office/drawing/2014/main" id="{17263880-2D03-47F1-ACE1-5A81534507BF}"/>
                  </a:ext>
                </a:extLst>
              </p:cNvPr>
              <p:cNvSpPr txBox="1"/>
              <p:nvPr/>
            </p:nvSpPr>
            <p:spPr>
              <a:xfrm>
                <a:off x="8505543" y="5272121"/>
                <a:ext cx="3676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22" name="文字方塊 121">
                <a:extLst>
                  <a:ext uri="{FF2B5EF4-FFF2-40B4-BE49-F238E27FC236}">
                    <a16:creationId xmlns:a16="http://schemas.microsoft.com/office/drawing/2014/main" id="{17263880-2D03-47F1-ACE1-5A81534507BF}"/>
                  </a:ext>
                </a:extLst>
              </p:cNvPr>
              <p:cNvSpPr txBox="1">
                <a:spLocks noRot="1" noChangeAspect="1" noMove="1" noResize="1" noEditPoints="1" noAdjustHandles="1" noChangeArrowheads="1" noChangeShapeType="1" noTextEdit="1"/>
              </p:cNvSpPr>
              <p:nvPr/>
            </p:nvSpPr>
            <p:spPr>
              <a:xfrm>
                <a:off x="8505543" y="5272121"/>
                <a:ext cx="367601" cy="369332"/>
              </a:xfrm>
              <a:prstGeom prst="rect">
                <a:avLst/>
              </a:prstGeom>
              <a:blipFill>
                <a:blip r:embed="rId8"/>
                <a:stretch>
                  <a:fillRect l="-9836" r="-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文字方塊 122">
                <a:extLst>
                  <a:ext uri="{FF2B5EF4-FFF2-40B4-BE49-F238E27FC236}">
                    <a16:creationId xmlns:a16="http://schemas.microsoft.com/office/drawing/2014/main" id="{2ED298CE-6A08-4029-8132-5CBBACE833AD}"/>
                  </a:ext>
                </a:extLst>
              </p:cNvPr>
              <p:cNvSpPr txBox="1"/>
              <p:nvPr/>
            </p:nvSpPr>
            <p:spPr>
              <a:xfrm>
                <a:off x="9502933" y="5268630"/>
                <a:ext cx="3676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23" name="文字方塊 122">
                <a:extLst>
                  <a:ext uri="{FF2B5EF4-FFF2-40B4-BE49-F238E27FC236}">
                    <a16:creationId xmlns:a16="http://schemas.microsoft.com/office/drawing/2014/main" id="{2ED298CE-6A08-4029-8132-5CBBACE833AD}"/>
                  </a:ext>
                </a:extLst>
              </p:cNvPr>
              <p:cNvSpPr txBox="1">
                <a:spLocks noRot="1" noChangeAspect="1" noMove="1" noResize="1" noEditPoints="1" noAdjustHandles="1" noChangeArrowheads="1" noChangeShapeType="1" noTextEdit="1"/>
              </p:cNvSpPr>
              <p:nvPr/>
            </p:nvSpPr>
            <p:spPr>
              <a:xfrm>
                <a:off x="9502933" y="5268630"/>
                <a:ext cx="367601" cy="369332"/>
              </a:xfrm>
              <a:prstGeom prst="rect">
                <a:avLst/>
              </a:prstGeom>
              <a:blipFill>
                <a:blip r:embed="rId9"/>
                <a:stretch>
                  <a:fillRect l="-11667" r="-8333"/>
                </a:stretch>
              </a:blipFill>
            </p:spPr>
            <p:txBody>
              <a:bodyPr/>
              <a:lstStyle/>
              <a:p>
                <a:r>
                  <a:rPr lang="zh-CN" altLang="en-US">
                    <a:noFill/>
                  </a:rPr>
                  <a:t> </a:t>
                </a:r>
              </a:p>
            </p:txBody>
          </p:sp>
        </mc:Fallback>
      </mc:AlternateContent>
      <p:sp>
        <p:nvSpPr>
          <p:cNvPr id="124" name="矩形 123">
            <a:extLst>
              <a:ext uri="{FF2B5EF4-FFF2-40B4-BE49-F238E27FC236}">
                <a16:creationId xmlns:a16="http://schemas.microsoft.com/office/drawing/2014/main" id="{A3222ED5-00CE-4D6E-BCC7-955360820AD3}"/>
              </a:ext>
            </a:extLst>
          </p:cNvPr>
          <p:cNvSpPr/>
          <p:nvPr/>
        </p:nvSpPr>
        <p:spPr>
          <a:xfrm>
            <a:off x="3096452" y="2473203"/>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5" name="文字方塊 124">
                <a:extLst>
                  <a:ext uri="{FF2B5EF4-FFF2-40B4-BE49-F238E27FC236}">
                    <a16:creationId xmlns:a16="http://schemas.microsoft.com/office/drawing/2014/main" id="{10FED9FD-F8C5-4C63-B111-6EA0E1FF3352}"/>
                  </a:ext>
                </a:extLst>
              </p:cNvPr>
              <p:cNvSpPr txBox="1"/>
              <p:nvPr/>
            </p:nvSpPr>
            <p:spPr>
              <a:xfrm>
                <a:off x="3164238" y="2703596"/>
                <a:ext cx="3770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25" name="文字方塊 124">
                <a:extLst>
                  <a:ext uri="{FF2B5EF4-FFF2-40B4-BE49-F238E27FC236}">
                    <a16:creationId xmlns:a16="http://schemas.microsoft.com/office/drawing/2014/main" id="{10FED9FD-F8C5-4C63-B111-6EA0E1FF3352}"/>
                  </a:ext>
                </a:extLst>
              </p:cNvPr>
              <p:cNvSpPr txBox="1">
                <a:spLocks noRot="1" noChangeAspect="1" noMove="1" noResize="1" noEditPoints="1" noAdjustHandles="1" noChangeArrowheads="1" noChangeShapeType="1" noTextEdit="1"/>
              </p:cNvSpPr>
              <p:nvPr/>
            </p:nvSpPr>
            <p:spPr>
              <a:xfrm>
                <a:off x="3164238" y="2703596"/>
                <a:ext cx="377026" cy="369332"/>
              </a:xfrm>
              <a:prstGeom prst="rect">
                <a:avLst/>
              </a:prstGeom>
              <a:blipFill>
                <a:blip r:embed="rId10"/>
                <a:stretch>
                  <a:fillRect l="-8065" t="-1667" r="-4839"/>
                </a:stretch>
              </a:blipFill>
            </p:spPr>
            <p:txBody>
              <a:bodyPr/>
              <a:lstStyle/>
              <a:p>
                <a:r>
                  <a:rPr lang="zh-CN" altLang="en-US">
                    <a:noFill/>
                  </a:rPr>
                  <a:t> </a:t>
                </a:r>
              </a:p>
            </p:txBody>
          </p:sp>
        </mc:Fallback>
      </mc:AlternateContent>
      <p:sp>
        <p:nvSpPr>
          <p:cNvPr id="126" name="矩形 125">
            <a:extLst>
              <a:ext uri="{FF2B5EF4-FFF2-40B4-BE49-F238E27FC236}">
                <a16:creationId xmlns:a16="http://schemas.microsoft.com/office/drawing/2014/main" id="{963D062A-E0FD-4DC9-A2BB-0A0D33345DEA}"/>
              </a:ext>
            </a:extLst>
          </p:cNvPr>
          <p:cNvSpPr/>
          <p:nvPr/>
        </p:nvSpPr>
        <p:spPr>
          <a:xfrm>
            <a:off x="5011520" y="2521403"/>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3EC5DD3D-80FA-488B-8C7A-4C324CC2F345}"/>
                  </a:ext>
                </a:extLst>
              </p:cNvPr>
              <p:cNvSpPr txBox="1"/>
              <p:nvPr/>
            </p:nvSpPr>
            <p:spPr>
              <a:xfrm>
                <a:off x="5071005" y="2738829"/>
                <a:ext cx="3676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27" name="文字方塊 126">
                <a:extLst>
                  <a:ext uri="{FF2B5EF4-FFF2-40B4-BE49-F238E27FC236}">
                    <a16:creationId xmlns:a16="http://schemas.microsoft.com/office/drawing/2014/main" id="{3EC5DD3D-80FA-488B-8C7A-4C324CC2F345}"/>
                  </a:ext>
                </a:extLst>
              </p:cNvPr>
              <p:cNvSpPr txBox="1">
                <a:spLocks noRot="1" noChangeAspect="1" noMove="1" noResize="1" noEditPoints="1" noAdjustHandles="1" noChangeArrowheads="1" noChangeShapeType="1" noTextEdit="1"/>
              </p:cNvSpPr>
              <p:nvPr/>
            </p:nvSpPr>
            <p:spPr>
              <a:xfrm>
                <a:off x="5071005" y="2738829"/>
                <a:ext cx="367601" cy="369332"/>
              </a:xfrm>
              <a:prstGeom prst="rect">
                <a:avLst/>
              </a:prstGeom>
              <a:blipFill>
                <a:blip r:embed="rId11"/>
                <a:stretch>
                  <a:fillRect l="-11667" r="-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138983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9" grpId="0"/>
      <p:bldP spid="100" grpId="0"/>
      <p:bldP spid="101" grpId="0"/>
      <p:bldP spid="102" grpId="0" animBg="1"/>
      <p:bldP spid="103" grpId="0" animBg="1"/>
      <p:bldP spid="115" grpId="0" animBg="1"/>
      <p:bldP spid="117" grpId="0" animBg="1"/>
      <p:bldP spid="119" grpId="0" animBg="1"/>
      <p:bldP spid="121" grpId="0"/>
      <p:bldP spid="122" grpId="0"/>
      <p:bldP spid="123" grpId="0"/>
      <p:bldP spid="124" grpId="0" animBg="1"/>
      <p:bldP spid="125" grpId="0"/>
      <p:bldP spid="126" grpId="0" animBg="1"/>
      <p:bldP spid="1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Machine Translation</a:t>
            </a:r>
            <a:endParaRPr lang="zh-TW" altLang="en-US" dirty="0"/>
          </a:p>
        </p:txBody>
      </p:sp>
      <p:sp>
        <p:nvSpPr>
          <p:cNvPr id="3" name="內容版面配置區 2"/>
          <p:cNvSpPr>
            <a:spLocks noGrp="1"/>
          </p:cNvSpPr>
          <p:nvPr>
            <p:ph idx="1"/>
          </p:nvPr>
        </p:nvSpPr>
        <p:spPr/>
        <p:txBody>
          <a:bodyPr/>
          <a:lstStyle/>
          <a:p>
            <a:r>
              <a:rPr lang="en-US" altLang="zh-TW" dirty="0"/>
              <a:t>Attention-based model</a:t>
            </a:r>
            <a:endParaRPr lang="zh-TW" altLang="en-US" dirty="0"/>
          </a:p>
        </p:txBody>
      </p:sp>
      <p:grpSp>
        <p:nvGrpSpPr>
          <p:cNvPr id="31" name="群組 30"/>
          <p:cNvGrpSpPr/>
          <p:nvPr/>
        </p:nvGrpSpPr>
        <p:grpSpPr>
          <a:xfrm>
            <a:off x="6112350" y="3533404"/>
            <a:ext cx="482356" cy="605814"/>
            <a:chOff x="4412633" y="3044001"/>
            <a:chExt cx="482356" cy="605814"/>
          </a:xfrm>
        </p:grpSpPr>
        <p:sp>
          <p:nvSpPr>
            <p:cNvPr id="25" name="矩形 24"/>
            <p:cNvSpPr/>
            <p:nvPr/>
          </p:nvSpPr>
          <p:spPr>
            <a:xfrm>
              <a:off x="4412633" y="3044001"/>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26" name="文字方塊 25"/>
                <p:cNvSpPr txBox="1"/>
                <p:nvPr/>
              </p:nvSpPr>
              <p:spPr>
                <a:xfrm>
                  <a:off x="4503343" y="3208408"/>
                  <a:ext cx="3916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0</m:t>
                            </m:r>
                          </m:sup>
                        </m:sSup>
                      </m:oMath>
                    </m:oMathPara>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4503343" y="3208408"/>
                  <a:ext cx="391646" cy="369332"/>
                </a:xfrm>
                <a:prstGeom prst="rect">
                  <a:avLst/>
                </a:prstGeom>
                <a:blipFill>
                  <a:blip r:embed="rId3"/>
                  <a:stretch>
                    <a:fillRect l="-9375" t="-1667" r="-4688"/>
                  </a:stretch>
                </a:blipFill>
              </p:spPr>
              <p:txBody>
                <a:bodyPr/>
                <a:lstStyle/>
                <a:p>
                  <a:r>
                    <a:rPr lang="zh-CN" altLang="en-US">
                      <a:noFill/>
                    </a:rPr>
                    <a:t> </a:t>
                  </a:r>
                </a:p>
              </p:txBody>
            </p:sp>
          </mc:Fallback>
        </mc:AlternateContent>
      </p:grpSp>
      <p:grpSp>
        <p:nvGrpSpPr>
          <p:cNvPr id="38" name="群組 37"/>
          <p:cNvGrpSpPr/>
          <p:nvPr/>
        </p:nvGrpSpPr>
        <p:grpSpPr>
          <a:xfrm>
            <a:off x="2453497" y="4922939"/>
            <a:ext cx="3541193" cy="1659556"/>
            <a:chOff x="929496" y="4922939"/>
            <a:chExt cx="3541193" cy="1659556"/>
          </a:xfrm>
        </p:grpSpPr>
        <p:sp>
          <p:nvSpPr>
            <p:cNvPr id="4" name="矩形 3"/>
            <p:cNvSpPr/>
            <p:nvPr/>
          </p:nvSpPr>
          <p:spPr>
            <a:xfrm>
              <a:off x="1011245" y="492871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5" name="矩形 4"/>
            <p:cNvSpPr/>
            <p:nvPr/>
          </p:nvSpPr>
          <p:spPr>
            <a:xfrm>
              <a:off x="1970169" y="492871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6" name="矩形 5"/>
            <p:cNvSpPr/>
            <p:nvPr/>
          </p:nvSpPr>
          <p:spPr>
            <a:xfrm>
              <a:off x="1011245" y="5917021"/>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7" name="矩形 6"/>
            <p:cNvSpPr/>
            <p:nvPr/>
          </p:nvSpPr>
          <p:spPr>
            <a:xfrm>
              <a:off x="3937080"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8" name="文字方塊 7"/>
            <p:cNvSpPr txBox="1"/>
            <p:nvPr/>
          </p:nvSpPr>
          <p:spPr>
            <a:xfrm>
              <a:off x="929496" y="6003860"/>
              <a:ext cx="628650" cy="461665"/>
            </a:xfrm>
            <a:prstGeom prst="rect">
              <a:avLst/>
            </a:prstGeom>
            <a:noFill/>
          </p:spPr>
          <p:txBody>
            <a:bodyPr wrap="square" rtlCol="0">
              <a:spAutoFit/>
            </a:bodyPr>
            <a:lstStyle/>
            <a:p>
              <a:pPr algn="ctr"/>
              <a:r>
                <a:rPr lang="zh-TW" altLang="en-US" sz="2400" dirty="0"/>
                <a:t>機</a:t>
              </a:r>
            </a:p>
          </p:txBody>
        </p:sp>
        <p:sp>
          <p:nvSpPr>
            <p:cNvPr id="9" name="文字方塊 8"/>
            <p:cNvSpPr txBox="1"/>
            <p:nvPr/>
          </p:nvSpPr>
          <p:spPr>
            <a:xfrm>
              <a:off x="3842039" y="6003860"/>
              <a:ext cx="628650" cy="461665"/>
            </a:xfrm>
            <a:prstGeom prst="rect">
              <a:avLst/>
            </a:prstGeom>
            <a:noFill/>
          </p:spPr>
          <p:txBody>
            <a:bodyPr wrap="square" rtlCol="0">
              <a:spAutoFit/>
            </a:bodyPr>
            <a:lstStyle/>
            <a:p>
              <a:pPr algn="ctr"/>
              <a:r>
                <a:rPr lang="zh-TW" altLang="en-US" sz="2400" dirty="0"/>
                <a:t>習</a:t>
              </a:r>
            </a:p>
          </p:txBody>
        </p:sp>
        <p:sp>
          <p:nvSpPr>
            <p:cNvPr id="11" name="矩形 10"/>
            <p:cNvSpPr/>
            <p:nvPr/>
          </p:nvSpPr>
          <p:spPr>
            <a:xfrm>
              <a:off x="1968875"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2" name="文字方塊 11"/>
            <p:cNvSpPr txBox="1"/>
            <p:nvPr/>
          </p:nvSpPr>
          <p:spPr>
            <a:xfrm>
              <a:off x="1887126" y="6003860"/>
              <a:ext cx="628650" cy="461665"/>
            </a:xfrm>
            <a:prstGeom prst="rect">
              <a:avLst/>
            </a:prstGeom>
            <a:noFill/>
          </p:spPr>
          <p:txBody>
            <a:bodyPr wrap="square" rtlCol="0">
              <a:spAutoFit/>
            </a:bodyPr>
            <a:lstStyle/>
            <a:p>
              <a:pPr algn="ctr"/>
              <a:r>
                <a:rPr lang="zh-TW" altLang="en-US" sz="2400" dirty="0"/>
                <a:t>器</a:t>
              </a:r>
            </a:p>
          </p:txBody>
        </p:sp>
        <p:sp>
          <p:nvSpPr>
            <p:cNvPr id="14" name="矩形 13"/>
            <p:cNvSpPr/>
            <p:nvPr/>
          </p:nvSpPr>
          <p:spPr>
            <a:xfrm>
              <a:off x="2931122"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5" name="文字方塊 14"/>
            <p:cNvSpPr txBox="1"/>
            <p:nvPr/>
          </p:nvSpPr>
          <p:spPr>
            <a:xfrm>
              <a:off x="2842727" y="6003860"/>
              <a:ext cx="628650" cy="461665"/>
            </a:xfrm>
            <a:prstGeom prst="rect">
              <a:avLst/>
            </a:prstGeom>
            <a:noFill/>
          </p:spPr>
          <p:txBody>
            <a:bodyPr wrap="square" rtlCol="0">
              <a:spAutoFit/>
            </a:bodyPr>
            <a:lstStyle/>
            <a:p>
              <a:pPr algn="ctr"/>
              <a:r>
                <a:rPr lang="zh-TW" altLang="en-US" sz="2400" dirty="0"/>
                <a:t>學</a:t>
              </a:r>
            </a:p>
          </p:txBody>
        </p:sp>
        <p:cxnSp>
          <p:nvCxnSpPr>
            <p:cNvPr id="16" name="直線單箭頭接點 15"/>
            <p:cNvCxnSpPr/>
            <p:nvPr/>
          </p:nvCxnSpPr>
          <p:spPr>
            <a:xfrm>
              <a:off x="1476697"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1245482" y="556881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V="1">
              <a:off x="4155142" y="555384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3157052" y="555384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2201451" y="557170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932580" y="4948034"/>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22" name="直線單箭頭接點 21"/>
            <p:cNvCxnSpPr/>
            <p:nvPr/>
          </p:nvCxnSpPr>
          <p:spPr>
            <a:xfrm>
              <a:off x="2439108"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917484" y="4922939"/>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24" name="直線單箭頭接點 23"/>
            <p:cNvCxnSpPr/>
            <p:nvPr/>
          </p:nvCxnSpPr>
          <p:spPr>
            <a:xfrm>
              <a:off x="3424012"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字方塊 26"/>
                <p:cNvSpPr txBox="1"/>
                <p:nvPr/>
              </p:nvSpPr>
              <p:spPr>
                <a:xfrm>
                  <a:off x="1083806" y="5070456"/>
                  <a:ext cx="3977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1083806" y="5070456"/>
                  <a:ext cx="397737" cy="369332"/>
                </a:xfrm>
                <a:prstGeom prst="rect">
                  <a:avLst/>
                </a:prstGeom>
                <a:blipFill>
                  <a:blip r:embed="rId4"/>
                  <a:stretch>
                    <a:fillRect l="-16923" r="-4615"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2061590" y="5070456"/>
                  <a:ext cx="4043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2061590" y="5070456"/>
                  <a:ext cx="404341" cy="369332"/>
                </a:xfrm>
                <a:prstGeom prst="rect">
                  <a:avLst/>
                </a:prstGeom>
                <a:blipFill>
                  <a:blip r:embed="rId5"/>
                  <a:stretch>
                    <a:fillRect l="-16418" r="-2985"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3031786" y="5070456"/>
                  <a:ext cx="4043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3031786" y="5070456"/>
                  <a:ext cx="404341" cy="369332"/>
                </a:xfrm>
                <a:prstGeom prst="rect">
                  <a:avLst/>
                </a:prstGeom>
                <a:blipFill>
                  <a:blip r:embed="rId6"/>
                  <a:stretch>
                    <a:fillRect l="-16418" r="-2985"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字方塊 29"/>
                <p:cNvSpPr txBox="1"/>
                <p:nvPr/>
              </p:nvSpPr>
              <p:spPr>
                <a:xfrm>
                  <a:off x="4029827" y="5070456"/>
                  <a:ext cx="4043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30" name="文字方塊 29"/>
                <p:cNvSpPr txBox="1">
                  <a:spLocks noRot="1" noChangeAspect="1" noMove="1" noResize="1" noEditPoints="1" noAdjustHandles="1" noChangeArrowheads="1" noChangeShapeType="1" noTextEdit="1"/>
                </p:cNvSpPr>
                <p:nvPr/>
              </p:nvSpPr>
              <p:spPr>
                <a:xfrm>
                  <a:off x="4029827" y="5070456"/>
                  <a:ext cx="404341" cy="369332"/>
                </a:xfrm>
                <a:prstGeom prst="rect">
                  <a:avLst/>
                </a:prstGeom>
                <a:blipFill>
                  <a:blip r:embed="rId7"/>
                  <a:stretch>
                    <a:fillRect l="-16667" r="-4545" b="-8333"/>
                  </a:stretch>
                </a:blipFill>
              </p:spPr>
              <p:txBody>
                <a:bodyPr/>
                <a:lstStyle/>
                <a:p>
                  <a:r>
                    <a:rPr lang="zh-CN" altLang="en-US">
                      <a:noFill/>
                    </a:rPr>
                    <a:t> </a:t>
                  </a:r>
                </a:p>
              </p:txBody>
            </p:sp>
          </mc:Fallback>
        </mc:AlternateContent>
      </p:grpSp>
      <p:sp>
        <p:nvSpPr>
          <p:cNvPr id="32" name="矩形 31"/>
          <p:cNvSpPr/>
          <p:nvPr/>
        </p:nvSpPr>
        <p:spPr>
          <a:xfrm>
            <a:off x="2199787" y="3547000"/>
            <a:ext cx="1110362" cy="5544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match</a:t>
            </a:r>
            <a:endParaRPr lang="zh-TW" altLang="en-US" sz="2400" dirty="0"/>
          </a:p>
        </p:txBody>
      </p:sp>
      <mc:AlternateContent xmlns:mc="http://schemas.openxmlformats.org/markup-compatibility/2006" xmlns:a14="http://schemas.microsoft.com/office/drawing/2010/main">
        <mc:Choice Requires="a14">
          <p:sp>
            <p:nvSpPr>
              <p:cNvPr id="33" name="文字方塊 32"/>
              <p:cNvSpPr txBox="1"/>
              <p:nvPr/>
            </p:nvSpPr>
            <p:spPr>
              <a:xfrm>
                <a:off x="2549330" y="2586398"/>
                <a:ext cx="420628"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0</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33" name="文字方塊 32"/>
              <p:cNvSpPr txBox="1">
                <a:spLocks noRot="1" noChangeAspect="1" noMove="1" noResize="1" noEditPoints="1" noAdjustHandles="1" noChangeArrowheads="1" noChangeShapeType="1" noTextEdit="1"/>
              </p:cNvSpPr>
              <p:nvPr/>
            </p:nvSpPr>
            <p:spPr>
              <a:xfrm>
                <a:off x="2549330" y="2586398"/>
                <a:ext cx="420628" cy="375872"/>
              </a:xfrm>
              <a:prstGeom prst="rect">
                <a:avLst/>
              </a:prstGeom>
              <a:blipFill>
                <a:blip r:embed="rId8"/>
                <a:stretch>
                  <a:fillRect l="-7246" r="-4348" b="-14516"/>
                </a:stretch>
              </a:blipFill>
            </p:spPr>
            <p:txBody>
              <a:bodyPr/>
              <a:lstStyle/>
              <a:p>
                <a:r>
                  <a:rPr lang="zh-CN" altLang="en-US">
                    <a:noFill/>
                  </a:rPr>
                  <a:t> </a:t>
                </a:r>
              </a:p>
            </p:txBody>
          </p:sp>
        </mc:Fallback>
      </mc:AlternateContent>
      <p:cxnSp>
        <p:nvCxnSpPr>
          <p:cNvPr id="34" name="直線單箭頭接點 33"/>
          <p:cNvCxnSpPr>
            <a:stCxn id="4" idx="0"/>
            <a:endCxn id="32" idx="2"/>
          </p:cNvCxnSpPr>
          <p:nvPr/>
        </p:nvCxnSpPr>
        <p:spPr>
          <a:xfrm flipH="1" flipV="1">
            <a:off x="2754968" y="4101424"/>
            <a:ext cx="11110" cy="8272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25" idx="1"/>
            <a:endCxn id="32" idx="3"/>
          </p:cNvCxnSpPr>
          <p:nvPr/>
        </p:nvCxnSpPr>
        <p:spPr>
          <a:xfrm flipH="1" flipV="1">
            <a:off x="3310150" y="3824213"/>
            <a:ext cx="2802201" cy="120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2740454" y="3035215"/>
            <a:ext cx="0" cy="4812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6863130" y="4328148"/>
            <a:ext cx="3041650"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Cosine similarity of z and h</a:t>
            </a:r>
            <a:endParaRPr lang="zh-TW" altLang="en-US" sz="2400" dirty="0"/>
          </a:p>
        </p:txBody>
      </p:sp>
      <p:sp>
        <p:nvSpPr>
          <p:cNvPr id="44" name="文字方塊 43"/>
          <p:cNvSpPr txBox="1"/>
          <p:nvPr/>
        </p:nvSpPr>
        <p:spPr>
          <a:xfrm>
            <a:off x="6863425" y="5238754"/>
            <a:ext cx="3658605" cy="1200329"/>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dirty="0"/>
              <a:t>Small NN whose input is z and h, output a scalar</a:t>
            </a:r>
            <a:endParaRPr lang="zh-TW" altLang="en-US" sz="2400" dirty="0"/>
          </a:p>
        </p:txBody>
      </p:sp>
      <mc:AlternateContent xmlns:mc="http://schemas.openxmlformats.org/markup-compatibility/2006" xmlns:a14="http://schemas.microsoft.com/office/drawing/2010/main">
        <mc:Choice Requires="a14">
          <p:sp>
            <p:nvSpPr>
              <p:cNvPr id="45" name="文字方塊 44"/>
              <p:cNvSpPr txBox="1"/>
              <p:nvPr/>
            </p:nvSpPr>
            <p:spPr>
              <a:xfrm>
                <a:off x="6880698" y="6204687"/>
                <a:ext cx="3041650" cy="461665"/>
              </a:xfrm>
              <a:prstGeom prst="rect">
                <a:avLst/>
              </a:prstGeom>
              <a:noFill/>
            </p:spPr>
            <p:txBody>
              <a:bodyPr wrap="square" rtlCol="0">
                <a:spAutoFit/>
              </a:bodyPr>
              <a:lstStyle/>
              <a:p>
                <a:pPr marL="342900" indent="-342900">
                  <a:buFont typeface="Wingdings" panose="05000000000000000000" pitchFamily="2" charset="2"/>
                  <a:buChar char="Ø"/>
                </a:pPr>
                <a14:m>
                  <m:oMath xmlns:m="http://schemas.openxmlformats.org/officeDocument/2006/math">
                    <m:r>
                      <a:rPr lang="zh-TW" altLang="en-US" sz="2400" i="1">
                        <a:latin typeface="Cambria Math" panose="02040503050406030204" pitchFamily="18" charset="0"/>
                      </a:rPr>
                      <m:t>𝛼</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𝑇</m:t>
                        </m:r>
                      </m:sup>
                    </m:sSup>
                    <m:r>
                      <a:rPr lang="en-US" altLang="zh-TW" sz="2400" i="1">
                        <a:latin typeface="Cambria Math" panose="02040503050406030204" pitchFamily="18" charset="0"/>
                      </a:rPr>
                      <m:t>𝑊𝑧</m:t>
                    </m:r>
                  </m:oMath>
                </a14:m>
                <a:endParaRPr lang="zh-TW" altLang="en-US" sz="2400" dirty="0"/>
              </a:p>
            </p:txBody>
          </p:sp>
        </mc:Choice>
        <mc:Fallback xmlns="">
          <p:sp>
            <p:nvSpPr>
              <p:cNvPr id="45" name="文字方塊 44"/>
              <p:cNvSpPr txBox="1">
                <a:spLocks noRot="1" noChangeAspect="1" noMove="1" noResize="1" noEditPoints="1" noAdjustHandles="1" noChangeArrowheads="1" noChangeShapeType="1" noTextEdit="1"/>
              </p:cNvSpPr>
              <p:nvPr/>
            </p:nvSpPr>
            <p:spPr>
              <a:xfrm>
                <a:off x="6880698" y="6204687"/>
                <a:ext cx="3041650" cy="461665"/>
              </a:xfrm>
              <a:prstGeom prst="rect">
                <a:avLst/>
              </a:prstGeom>
              <a:blipFill>
                <a:blip r:embed="rId9"/>
                <a:stretch>
                  <a:fillRect l="-2806" t="-6579" b="-23684"/>
                </a:stretch>
              </a:blipFill>
            </p:spPr>
            <p:txBody>
              <a:bodyPr/>
              <a:lstStyle/>
              <a:p>
                <a:r>
                  <a:rPr lang="zh-CN" altLang="en-US">
                    <a:noFill/>
                  </a:rPr>
                  <a:t> </a:t>
                </a:r>
              </a:p>
            </p:txBody>
          </p:sp>
        </mc:Fallback>
      </mc:AlternateContent>
      <p:sp>
        <p:nvSpPr>
          <p:cNvPr id="46" name="文字方塊 45"/>
          <p:cNvSpPr txBox="1"/>
          <p:nvPr/>
        </p:nvSpPr>
        <p:spPr>
          <a:xfrm>
            <a:off x="6694494" y="3725424"/>
            <a:ext cx="2832259" cy="461665"/>
          </a:xfrm>
          <a:prstGeom prst="rect">
            <a:avLst/>
          </a:prstGeom>
          <a:noFill/>
        </p:spPr>
        <p:txBody>
          <a:bodyPr wrap="square" rtlCol="0">
            <a:spAutoFit/>
          </a:bodyPr>
          <a:lstStyle/>
          <a:p>
            <a:pPr algn="ctr"/>
            <a:r>
              <a:rPr lang="en-US" altLang="zh-TW" sz="2400" dirty="0">
                <a:solidFill>
                  <a:srgbClr val="FF0000"/>
                </a:solidFill>
              </a:rPr>
              <a:t>Design by yourself</a:t>
            </a:r>
            <a:endParaRPr lang="zh-TW" altLang="en-US" sz="2400" dirty="0">
              <a:solidFill>
                <a:srgbClr val="FF0000"/>
              </a:solidFill>
            </a:endParaRPr>
          </a:p>
        </p:txBody>
      </p:sp>
      <p:grpSp>
        <p:nvGrpSpPr>
          <p:cNvPr id="40" name="群組 39"/>
          <p:cNvGrpSpPr/>
          <p:nvPr/>
        </p:nvGrpSpPr>
        <p:grpSpPr>
          <a:xfrm>
            <a:off x="7254386" y="3011907"/>
            <a:ext cx="2784964" cy="858720"/>
            <a:chOff x="5508295" y="2279830"/>
            <a:chExt cx="2784964" cy="858720"/>
          </a:xfrm>
        </p:grpSpPr>
        <p:sp>
          <p:nvSpPr>
            <p:cNvPr id="42" name="文字方塊 41"/>
            <p:cNvSpPr txBox="1"/>
            <p:nvPr/>
          </p:nvSpPr>
          <p:spPr>
            <a:xfrm>
              <a:off x="5508295" y="2307553"/>
              <a:ext cx="2784964" cy="830997"/>
            </a:xfrm>
            <a:prstGeom prst="rect">
              <a:avLst/>
            </a:prstGeom>
            <a:noFill/>
          </p:spPr>
          <p:txBody>
            <a:bodyPr wrap="square" rtlCol="0">
              <a:spAutoFit/>
            </a:bodyPr>
            <a:lstStyle/>
            <a:p>
              <a:r>
                <a:rPr lang="en-US" altLang="zh-TW" sz="2400" dirty="0"/>
                <a:t>What is                     ? </a:t>
              </a:r>
              <a:endParaRPr lang="zh-TW" altLang="en-US" sz="2400" dirty="0"/>
            </a:p>
          </p:txBody>
        </p:sp>
        <p:sp>
          <p:nvSpPr>
            <p:cNvPr id="54" name="矩形 53"/>
            <p:cNvSpPr/>
            <p:nvPr/>
          </p:nvSpPr>
          <p:spPr>
            <a:xfrm>
              <a:off x="6665453" y="2279830"/>
              <a:ext cx="1110362" cy="5544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match</a:t>
              </a:r>
              <a:endParaRPr lang="zh-TW" altLang="en-US" sz="2400" dirty="0"/>
            </a:p>
          </p:txBody>
        </p:sp>
      </p:grpSp>
      <p:sp>
        <p:nvSpPr>
          <p:cNvPr id="47" name="文字方塊 46"/>
          <p:cNvSpPr txBox="1"/>
          <p:nvPr/>
        </p:nvSpPr>
        <p:spPr>
          <a:xfrm>
            <a:off x="6930278" y="1201222"/>
            <a:ext cx="2170244" cy="1200329"/>
          </a:xfrm>
          <a:prstGeom prst="rect">
            <a:avLst/>
          </a:prstGeom>
          <a:noFill/>
        </p:spPr>
        <p:txBody>
          <a:bodyPr wrap="square" rtlCol="0">
            <a:spAutoFit/>
          </a:bodyPr>
          <a:lstStyle/>
          <a:p>
            <a:r>
              <a:rPr lang="en-US" altLang="zh-TW" sz="2400" dirty="0">
                <a:solidFill>
                  <a:srgbClr val="FF0000"/>
                </a:solidFill>
              </a:rPr>
              <a:t>Jointly learned with other part of the network</a:t>
            </a:r>
            <a:endParaRPr lang="zh-TW" altLang="en-US" sz="2400" dirty="0">
              <a:solidFill>
                <a:srgbClr val="FF0000"/>
              </a:solidFill>
            </a:endParaRPr>
          </a:p>
        </p:txBody>
      </p:sp>
      <p:grpSp>
        <p:nvGrpSpPr>
          <p:cNvPr id="48" name="群組 47"/>
          <p:cNvGrpSpPr/>
          <p:nvPr/>
        </p:nvGrpSpPr>
        <p:grpSpPr>
          <a:xfrm>
            <a:off x="9122380" y="886694"/>
            <a:ext cx="1020179" cy="1877862"/>
            <a:chOff x="7418531" y="1887326"/>
            <a:chExt cx="1020179" cy="1877862"/>
          </a:xfrm>
        </p:grpSpPr>
        <p:sp>
          <p:nvSpPr>
            <p:cNvPr id="49" name="矩形 48"/>
            <p:cNvSpPr/>
            <p:nvPr/>
          </p:nvSpPr>
          <p:spPr>
            <a:xfrm>
              <a:off x="7418531" y="2536299"/>
              <a:ext cx="1020179" cy="5544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match</a:t>
              </a:r>
              <a:endParaRPr lang="zh-TW" altLang="en-US" sz="2400" dirty="0"/>
            </a:p>
          </p:txBody>
        </p:sp>
        <mc:AlternateContent xmlns:mc="http://schemas.openxmlformats.org/markup-compatibility/2006" xmlns:a14="http://schemas.microsoft.com/office/drawing/2010/main">
          <mc:Choice Requires="a14">
            <p:sp>
              <p:nvSpPr>
                <p:cNvPr id="50" name="文字方塊 49"/>
                <p:cNvSpPr txBox="1"/>
                <p:nvPr/>
              </p:nvSpPr>
              <p:spPr>
                <a:xfrm>
                  <a:off x="7572682" y="3395856"/>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h</m:t>
                        </m:r>
                      </m:oMath>
                    </m:oMathPara>
                  </a14:m>
                  <a:endParaRPr lang="zh-TW" altLang="en-US" sz="24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7572682" y="3395856"/>
                  <a:ext cx="261738" cy="369332"/>
                </a:xfrm>
                <a:prstGeom prst="rect">
                  <a:avLst/>
                </a:prstGeom>
                <a:blipFill>
                  <a:blip r:embed="rId10"/>
                  <a:stretch>
                    <a:fillRect l="-25581" r="-23256"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字方塊 50"/>
                <p:cNvSpPr txBox="1"/>
                <p:nvPr/>
              </p:nvSpPr>
              <p:spPr>
                <a:xfrm>
                  <a:off x="8110365" y="3359305"/>
                  <a:ext cx="2392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𝑧</m:t>
                        </m:r>
                      </m:oMath>
                    </m:oMathPara>
                  </a14:m>
                  <a:endParaRPr lang="zh-TW" altLang="en-US" sz="24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8110365" y="3359305"/>
                  <a:ext cx="239296" cy="369332"/>
                </a:xfrm>
                <a:prstGeom prst="rect">
                  <a:avLst/>
                </a:prstGeom>
                <a:blipFill>
                  <a:blip r:embed="rId11"/>
                  <a:stretch>
                    <a:fillRect l="-15385" r="-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字方塊 51"/>
                <p:cNvSpPr txBox="1"/>
                <p:nvPr/>
              </p:nvSpPr>
              <p:spPr>
                <a:xfrm>
                  <a:off x="7797334" y="1887326"/>
                  <a:ext cx="2786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𝛼</m:t>
                        </m:r>
                      </m:oMath>
                    </m:oMathPara>
                  </a14:m>
                  <a:endParaRPr lang="zh-TW" altLang="en-US" sz="2400" dirty="0"/>
                </a:p>
              </p:txBody>
            </p:sp>
          </mc:Choice>
          <mc:Fallback xmlns="">
            <p:sp>
              <p:nvSpPr>
                <p:cNvPr id="52" name="文字方塊 51"/>
                <p:cNvSpPr txBox="1">
                  <a:spLocks noRot="1" noChangeAspect="1" noMove="1" noResize="1" noEditPoints="1" noAdjustHandles="1" noChangeArrowheads="1" noChangeShapeType="1" noTextEdit="1"/>
                </p:cNvSpPr>
                <p:nvPr/>
              </p:nvSpPr>
              <p:spPr>
                <a:xfrm>
                  <a:off x="7797334" y="1887326"/>
                  <a:ext cx="278602" cy="369332"/>
                </a:xfrm>
                <a:prstGeom prst="rect">
                  <a:avLst/>
                </a:prstGeom>
                <a:blipFill>
                  <a:blip r:embed="rId12"/>
                  <a:stretch>
                    <a:fillRect l="-13333" r="-8889"/>
                  </a:stretch>
                </a:blipFill>
              </p:spPr>
              <p:txBody>
                <a:bodyPr/>
                <a:lstStyle/>
                <a:p>
                  <a:r>
                    <a:rPr lang="zh-CN" altLang="en-US">
                      <a:noFill/>
                    </a:rPr>
                    <a:t> </a:t>
                  </a:r>
                </a:p>
              </p:txBody>
            </p:sp>
          </mc:Fallback>
        </mc:AlternateContent>
        <p:cxnSp>
          <p:nvCxnSpPr>
            <p:cNvPr id="53" name="直線單箭頭接點 52"/>
            <p:cNvCxnSpPr/>
            <p:nvPr/>
          </p:nvCxnSpPr>
          <p:spPr>
            <a:xfrm flipV="1">
              <a:off x="7695536" y="3136661"/>
              <a:ext cx="0" cy="235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flipV="1">
              <a:off x="8194857" y="3136661"/>
              <a:ext cx="0" cy="235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flipV="1">
              <a:off x="7928620" y="2300354"/>
              <a:ext cx="0" cy="235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899945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3" grpId="0"/>
      <p:bldP spid="44" grpId="0"/>
      <p:bldP spid="45" grpId="0"/>
      <p:bldP spid="46" grpId="0"/>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Machine Translation</a:t>
            </a:r>
            <a:endParaRPr lang="zh-TW" altLang="en-US" dirty="0"/>
          </a:p>
        </p:txBody>
      </p:sp>
      <p:sp>
        <p:nvSpPr>
          <p:cNvPr id="3" name="內容版面配置區 2"/>
          <p:cNvSpPr>
            <a:spLocks noGrp="1"/>
          </p:cNvSpPr>
          <p:nvPr>
            <p:ph idx="1"/>
          </p:nvPr>
        </p:nvSpPr>
        <p:spPr/>
        <p:txBody>
          <a:bodyPr/>
          <a:lstStyle/>
          <a:p>
            <a:r>
              <a:rPr lang="en-US" altLang="zh-TW" dirty="0"/>
              <a:t>Attention-based model</a:t>
            </a:r>
            <a:endParaRPr lang="zh-TW" altLang="en-US" dirty="0"/>
          </a:p>
        </p:txBody>
      </p:sp>
      <mc:AlternateContent xmlns:mc="http://schemas.openxmlformats.org/markup-compatibility/2006" xmlns:a14="http://schemas.microsoft.com/office/drawing/2010/main">
        <mc:Choice Requires="a14">
          <p:sp>
            <p:nvSpPr>
              <p:cNvPr id="47" name="文字方塊 46"/>
              <p:cNvSpPr txBox="1"/>
              <p:nvPr/>
            </p:nvSpPr>
            <p:spPr>
              <a:xfrm>
                <a:off x="2610613" y="4500117"/>
                <a:ext cx="420628"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0</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47" name="文字方塊 46"/>
              <p:cNvSpPr txBox="1">
                <a:spLocks noRot="1" noChangeAspect="1" noMove="1" noResize="1" noEditPoints="1" noAdjustHandles="1" noChangeArrowheads="1" noChangeShapeType="1" noTextEdit="1"/>
              </p:cNvSpPr>
              <p:nvPr/>
            </p:nvSpPr>
            <p:spPr>
              <a:xfrm>
                <a:off x="2610613" y="4500117"/>
                <a:ext cx="420628" cy="375872"/>
              </a:xfrm>
              <a:prstGeom prst="rect">
                <a:avLst/>
              </a:prstGeom>
              <a:blipFill>
                <a:blip r:embed="rId3"/>
                <a:stretch>
                  <a:fillRect l="-7246" r="-4348" b="-14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7"/>
              <p:cNvSpPr txBox="1"/>
              <p:nvPr/>
            </p:nvSpPr>
            <p:spPr>
              <a:xfrm>
                <a:off x="3548120" y="4499347"/>
                <a:ext cx="427233" cy="376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0</m:t>
                          </m:r>
                        </m:sub>
                        <m:sup>
                          <m:r>
                            <a:rPr lang="en-US" altLang="zh-TW" sz="2400" i="1">
                              <a:latin typeface="Cambria Math" panose="02040503050406030204" pitchFamily="18" charset="0"/>
                            </a:rPr>
                            <m:t>2</m:t>
                          </m:r>
                        </m:sup>
                      </m:sSubSup>
                    </m:oMath>
                  </m:oMathPara>
                </a14:m>
                <a:endParaRPr lang="zh-TW" altLang="en-US" sz="2400" dirty="0"/>
              </a:p>
            </p:txBody>
          </p:sp>
        </mc:Choice>
        <mc:Fallback xmlns="">
          <p:sp>
            <p:nvSpPr>
              <p:cNvPr id="48" name="文字方塊 47"/>
              <p:cNvSpPr txBox="1">
                <a:spLocks noRot="1" noChangeAspect="1" noMove="1" noResize="1" noEditPoints="1" noAdjustHandles="1" noChangeArrowheads="1" noChangeShapeType="1" noTextEdit="1"/>
              </p:cNvSpPr>
              <p:nvPr/>
            </p:nvSpPr>
            <p:spPr>
              <a:xfrm>
                <a:off x="3548120" y="4499347"/>
                <a:ext cx="427233" cy="376642"/>
              </a:xfrm>
              <a:prstGeom prst="rect">
                <a:avLst/>
              </a:prstGeom>
              <a:blipFill>
                <a:blip r:embed="rId4"/>
                <a:stretch>
                  <a:fillRect l="-7143" r="-4286" b="-14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字方塊 48"/>
              <p:cNvSpPr txBox="1"/>
              <p:nvPr/>
            </p:nvSpPr>
            <p:spPr>
              <a:xfrm>
                <a:off x="4530713" y="4497487"/>
                <a:ext cx="427233" cy="3785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0</m:t>
                          </m:r>
                        </m:sub>
                        <m:sup>
                          <m:r>
                            <a:rPr lang="en-US" altLang="zh-TW" sz="2400" i="1">
                              <a:latin typeface="Cambria Math" panose="02040503050406030204" pitchFamily="18" charset="0"/>
                            </a:rPr>
                            <m:t>3</m:t>
                          </m:r>
                        </m:sup>
                      </m:sSubSup>
                    </m:oMath>
                  </m:oMathPara>
                </a14:m>
                <a:endParaRPr lang="zh-TW" altLang="en-US" sz="2400" dirty="0"/>
              </a:p>
            </p:txBody>
          </p:sp>
        </mc:Choice>
        <mc:Fallback xmlns="">
          <p:sp>
            <p:nvSpPr>
              <p:cNvPr id="49" name="文字方塊 48"/>
              <p:cNvSpPr txBox="1">
                <a:spLocks noRot="1" noChangeAspect="1" noMove="1" noResize="1" noEditPoints="1" noAdjustHandles="1" noChangeArrowheads="1" noChangeShapeType="1" noTextEdit="1"/>
              </p:cNvSpPr>
              <p:nvPr/>
            </p:nvSpPr>
            <p:spPr>
              <a:xfrm>
                <a:off x="4530713" y="4497487"/>
                <a:ext cx="427233" cy="378502"/>
              </a:xfrm>
              <a:prstGeom prst="rect">
                <a:avLst/>
              </a:prstGeom>
              <a:blipFill>
                <a:blip r:embed="rId5"/>
                <a:stretch>
                  <a:fillRect l="-7143" r="-4286" b="-14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字方塊 49"/>
              <p:cNvSpPr txBox="1"/>
              <p:nvPr/>
            </p:nvSpPr>
            <p:spPr>
              <a:xfrm>
                <a:off x="5513306" y="4500887"/>
                <a:ext cx="427233" cy="3751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0</m:t>
                          </m:r>
                        </m:sub>
                        <m:sup>
                          <m:r>
                            <a:rPr lang="en-US" altLang="zh-TW" sz="2400" i="1">
                              <a:latin typeface="Cambria Math" panose="02040503050406030204" pitchFamily="18" charset="0"/>
                            </a:rPr>
                            <m:t>4</m:t>
                          </m:r>
                        </m:sup>
                      </m:sSubSup>
                    </m:oMath>
                  </m:oMathPara>
                </a14:m>
                <a:endParaRPr lang="zh-TW" altLang="en-US" sz="24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5513306" y="4500887"/>
                <a:ext cx="427233" cy="375103"/>
              </a:xfrm>
              <a:prstGeom prst="rect">
                <a:avLst/>
              </a:prstGeom>
              <a:blipFill>
                <a:blip r:embed="rId6"/>
                <a:stretch>
                  <a:fillRect l="-7143" r="-4286" b="-14516"/>
                </a:stretch>
              </a:blipFill>
            </p:spPr>
            <p:txBody>
              <a:bodyPr/>
              <a:lstStyle/>
              <a:p>
                <a:r>
                  <a:rPr lang="zh-CN" altLang="en-US">
                    <a:noFill/>
                  </a:rPr>
                  <a:t> </a:t>
                </a:r>
              </a:p>
            </p:txBody>
          </p:sp>
        </mc:Fallback>
      </mc:AlternateContent>
      <p:grpSp>
        <p:nvGrpSpPr>
          <p:cNvPr id="25" name="群組 24"/>
          <p:cNvGrpSpPr/>
          <p:nvPr/>
        </p:nvGrpSpPr>
        <p:grpSpPr>
          <a:xfrm>
            <a:off x="2923769" y="2340031"/>
            <a:ext cx="2681028" cy="1101072"/>
            <a:chOff x="1399769" y="2340031"/>
            <a:chExt cx="2681028" cy="1101072"/>
          </a:xfrm>
        </p:grpSpPr>
        <p:sp>
          <p:nvSpPr>
            <p:cNvPr id="51" name="矩形 50"/>
            <p:cNvSpPr/>
            <p:nvPr/>
          </p:nvSpPr>
          <p:spPr>
            <a:xfrm>
              <a:off x="1720081" y="2340031"/>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53" name="文字方塊 52"/>
                <p:cNvSpPr txBox="1"/>
                <p:nvPr/>
              </p:nvSpPr>
              <p:spPr>
                <a:xfrm>
                  <a:off x="1821883" y="2456866"/>
                  <a:ext cx="383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0</m:t>
                            </m:r>
                          </m:sup>
                        </m:sSup>
                      </m:oMath>
                    </m:oMathPara>
                  </a14:m>
                  <a:endParaRPr lang="zh-TW" altLang="en-US" sz="2400" dirty="0"/>
                </a:p>
              </p:txBody>
            </p:sp>
          </mc:Choice>
          <mc:Fallback xmlns="">
            <p:sp>
              <p:nvSpPr>
                <p:cNvPr id="53" name="文字方塊 52"/>
                <p:cNvSpPr txBox="1">
                  <a:spLocks noRot="1" noChangeAspect="1" noMove="1" noResize="1" noEditPoints="1" noAdjustHandles="1" noChangeArrowheads="1" noChangeShapeType="1" noTextEdit="1"/>
                </p:cNvSpPr>
                <p:nvPr/>
              </p:nvSpPr>
              <p:spPr>
                <a:xfrm>
                  <a:off x="1821883" y="2456866"/>
                  <a:ext cx="383631" cy="369332"/>
                </a:xfrm>
                <a:prstGeom prst="rect">
                  <a:avLst/>
                </a:prstGeom>
                <a:blipFill>
                  <a:blip r:embed="rId7"/>
                  <a:stretch>
                    <a:fillRect l="-9524" r="-4762"/>
                  </a:stretch>
                </a:blipFill>
              </p:spPr>
              <p:txBody>
                <a:bodyPr/>
                <a:lstStyle/>
                <a:p>
                  <a:r>
                    <a:rPr lang="zh-CN" altLang="en-US">
                      <a:noFill/>
                    </a:rPr>
                    <a:t> </a:t>
                  </a:r>
                </a:p>
              </p:txBody>
            </p:sp>
          </mc:Fallback>
        </mc:AlternateContent>
        <p:cxnSp>
          <p:nvCxnSpPr>
            <p:cNvPr id="37" name="直線單箭頭接點 36"/>
            <p:cNvCxnSpPr>
              <a:endCxn id="51" idx="2"/>
            </p:cNvCxnSpPr>
            <p:nvPr/>
          </p:nvCxnSpPr>
          <p:spPr>
            <a:xfrm flipV="1">
              <a:off x="1399769" y="2945845"/>
              <a:ext cx="552889" cy="4552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endCxn id="51" idx="2"/>
            </p:cNvCxnSpPr>
            <p:nvPr/>
          </p:nvCxnSpPr>
          <p:spPr>
            <a:xfrm flipH="1" flipV="1">
              <a:off x="1952658" y="2945845"/>
              <a:ext cx="202254" cy="3997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endCxn id="51" idx="2"/>
            </p:cNvCxnSpPr>
            <p:nvPr/>
          </p:nvCxnSpPr>
          <p:spPr>
            <a:xfrm flipH="1" flipV="1">
              <a:off x="1952658" y="2945845"/>
              <a:ext cx="1153952" cy="4279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endCxn id="51" idx="2"/>
            </p:cNvCxnSpPr>
            <p:nvPr/>
          </p:nvCxnSpPr>
          <p:spPr>
            <a:xfrm flipH="1" flipV="1">
              <a:off x="1952658" y="2945845"/>
              <a:ext cx="2128139" cy="4952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群組 60"/>
          <p:cNvGrpSpPr/>
          <p:nvPr/>
        </p:nvGrpSpPr>
        <p:grpSpPr>
          <a:xfrm>
            <a:off x="7465115" y="3328204"/>
            <a:ext cx="475752" cy="605814"/>
            <a:chOff x="4412633" y="3044001"/>
            <a:chExt cx="475752" cy="605814"/>
          </a:xfrm>
        </p:grpSpPr>
        <p:sp>
          <p:nvSpPr>
            <p:cNvPr id="62" name="矩形 61"/>
            <p:cNvSpPr/>
            <p:nvPr/>
          </p:nvSpPr>
          <p:spPr>
            <a:xfrm>
              <a:off x="4412633" y="3044001"/>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63" name="文字方塊 62"/>
                <p:cNvSpPr txBox="1"/>
                <p:nvPr/>
              </p:nvSpPr>
              <p:spPr>
                <a:xfrm>
                  <a:off x="4503343" y="3208408"/>
                  <a:ext cx="3850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63" name="文字方塊 62"/>
                <p:cNvSpPr txBox="1">
                  <a:spLocks noRot="1" noChangeAspect="1" noMove="1" noResize="1" noEditPoints="1" noAdjustHandles="1" noChangeArrowheads="1" noChangeShapeType="1" noTextEdit="1"/>
                </p:cNvSpPr>
                <p:nvPr/>
              </p:nvSpPr>
              <p:spPr>
                <a:xfrm>
                  <a:off x="4503343" y="3208408"/>
                  <a:ext cx="385042" cy="369332"/>
                </a:xfrm>
                <a:prstGeom prst="rect">
                  <a:avLst/>
                </a:prstGeom>
                <a:blipFill>
                  <a:blip r:embed="rId8"/>
                  <a:stretch>
                    <a:fillRect l="-7813" r="-3125"/>
                  </a:stretch>
                </a:blipFill>
              </p:spPr>
              <p:txBody>
                <a:bodyPr/>
                <a:lstStyle/>
                <a:p>
                  <a:r>
                    <a:rPr lang="zh-CN" altLang="en-US">
                      <a:noFill/>
                    </a:rPr>
                    <a:t> </a:t>
                  </a:r>
                </a:p>
              </p:txBody>
            </p:sp>
          </mc:Fallback>
        </mc:AlternateContent>
      </p:grpSp>
      <p:sp>
        <p:nvSpPr>
          <p:cNvPr id="64" name="文字方塊 63"/>
          <p:cNvSpPr txBox="1"/>
          <p:nvPr/>
        </p:nvSpPr>
        <p:spPr>
          <a:xfrm>
            <a:off x="7961538" y="4413341"/>
            <a:ext cx="2247157" cy="461665"/>
          </a:xfrm>
          <a:prstGeom prst="rect">
            <a:avLst/>
          </a:prstGeom>
          <a:noFill/>
        </p:spPr>
        <p:txBody>
          <a:bodyPr wrap="square" rtlCol="0">
            <a:spAutoFit/>
          </a:bodyPr>
          <a:lstStyle/>
          <a:p>
            <a:r>
              <a:rPr lang="en-US" altLang="zh-TW" sz="2400" dirty="0"/>
              <a:t>Decoder input</a:t>
            </a:r>
            <a:endParaRPr lang="zh-TW" altLang="en-US" sz="2400" dirty="0"/>
          </a:p>
        </p:txBody>
      </p:sp>
      <mc:AlternateContent xmlns:mc="http://schemas.openxmlformats.org/markup-compatibility/2006" xmlns:a14="http://schemas.microsoft.com/office/drawing/2010/main">
        <mc:Choice Requires="a14">
          <p:sp>
            <p:nvSpPr>
              <p:cNvPr id="65" name="文字方塊 64"/>
              <p:cNvSpPr txBox="1"/>
              <p:nvPr/>
            </p:nvSpPr>
            <p:spPr>
              <a:xfrm>
                <a:off x="6954208" y="5222024"/>
                <a:ext cx="1829796" cy="8943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0</m:t>
                          </m:r>
                        </m:sup>
                      </m:sSup>
                      <m:r>
                        <a:rPr lang="en-US" altLang="zh-TW" sz="2400" i="1">
                          <a:latin typeface="Cambria Math" panose="02040503050406030204" pitchFamily="18" charset="0"/>
                        </a:rPr>
                        <m:t>=</m:t>
                      </m:r>
                      <m:nary>
                        <m:naryPr>
                          <m:chr m:val="∑"/>
                          <m:subHide m:val="on"/>
                          <m:supHide m:val="on"/>
                          <m:ctrlPr>
                            <a:rPr lang="en-US" altLang="zh-TW" sz="2400" i="1">
                              <a:latin typeface="Cambria Math" panose="02040503050406030204" pitchFamily="18" charset="0"/>
                            </a:rPr>
                          </m:ctrlPr>
                        </m:naryPr>
                        <m:sub/>
                        <m:sup/>
                        <m:e>
                          <m:sSubSup>
                            <m:sSubSupPr>
                              <m:ctrlPr>
                                <a:rPr lang="en-US" altLang="zh-TW" sz="2400" i="1">
                                  <a:latin typeface="Cambria Math" panose="02040503050406030204" pitchFamily="18" charset="0"/>
                                </a:rPr>
                              </m:ctrlPr>
                            </m:sSubSupPr>
                            <m:e>
                              <m:acc>
                                <m:accPr>
                                  <m:chr m:val="̂"/>
                                  <m:ctrlPr>
                                    <a:rPr lang="en-US" altLang="zh-TW"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0</m:t>
                              </m:r>
                            </m:sub>
                            <m:sup>
                              <m:r>
                                <a:rPr lang="en-US" altLang="zh-TW" sz="2400" i="1">
                                  <a:latin typeface="Cambria Math" panose="02040503050406030204" pitchFamily="18" charset="0"/>
                                </a:rPr>
                                <m:t>𝑖</m:t>
                              </m:r>
                            </m:sup>
                          </m:sSub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𝑖</m:t>
                              </m:r>
                            </m:sup>
                          </m:sSup>
                        </m:e>
                      </m:nary>
                    </m:oMath>
                  </m:oMathPara>
                </a14:m>
                <a:endParaRPr lang="zh-TW" altLang="en-US" sz="2400" dirty="0"/>
              </a:p>
            </p:txBody>
          </p:sp>
        </mc:Choice>
        <mc:Fallback xmlns="">
          <p:sp>
            <p:nvSpPr>
              <p:cNvPr id="65" name="文字方塊 64"/>
              <p:cNvSpPr txBox="1">
                <a:spLocks noRot="1" noChangeAspect="1" noMove="1" noResize="1" noEditPoints="1" noAdjustHandles="1" noChangeArrowheads="1" noChangeShapeType="1" noTextEdit="1"/>
              </p:cNvSpPr>
              <p:nvPr/>
            </p:nvSpPr>
            <p:spPr>
              <a:xfrm>
                <a:off x="6954208" y="5222024"/>
                <a:ext cx="1829796" cy="894347"/>
              </a:xfrm>
              <a:prstGeom prst="rect">
                <a:avLst/>
              </a:prstGeom>
              <a:blipFill>
                <a:blip r:embed="rId9"/>
                <a:stretch>
                  <a:fillRect/>
                </a:stretch>
              </a:blipFill>
            </p:spPr>
            <p:txBody>
              <a:bodyPr/>
              <a:lstStyle/>
              <a:p>
                <a:r>
                  <a:rPr lang="zh-CN" altLang="en-US">
                    <a:noFill/>
                  </a:rPr>
                  <a:t> </a:t>
                </a:r>
              </a:p>
            </p:txBody>
          </p:sp>
        </mc:Fallback>
      </mc:AlternateContent>
      <p:grpSp>
        <p:nvGrpSpPr>
          <p:cNvPr id="66" name="群組 65"/>
          <p:cNvGrpSpPr/>
          <p:nvPr/>
        </p:nvGrpSpPr>
        <p:grpSpPr>
          <a:xfrm>
            <a:off x="7465116" y="1585192"/>
            <a:ext cx="461665" cy="1413164"/>
            <a:chOff x="1417239" y="5157069"/>
            <a:chExt cx="461665" cy="1413164"/>
          </a:xfrm>
        </p:grpSpPr>
        <p:sp>
          <p:nvSpPr>
            <p:cNvPr id="67" name="矩形 66"/>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文字方塊 67"/>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69" name="文字方塊 68"/>
          <p:cNvSpPr txBox="1"/>
          <p:nvPr/>
        </p:nvSpPr>
        <p:spPr>
          <a:xfrm>
            <a:off x="2017146" y="3239420"/>
            <a:ext cx="583092" cy="461665"/>
          </a:xfrm>
          <a:prstGeom prst="rect">
            <a:avLst/>
          </a:prstGeom>
          <a:noFill/>
        </p:spPr>
        <p:txBody>
          <a:bodyPr wrap="square" rtlCol="0">
            <a:spAutoFit/>
          </a:bodyPr>
          <a:lstStyle/>
          <a:p>
            <a:r>
              <a:rPr lang="en-US" altLang="zh-TW" sz="2400" dirty="0">
                <a:solidFill>
                  <a:srgbClr val="FF0000"/>
                </a:solidFill>
              </a:rPr>
              <a:t>0.5</a:t>
            </a:r>
            <a:endParaRPr lang="zh-TW" altLang="en-US" sz="2400" dirty="0">
              <a:solidFill>
                <a:srgbClr val="FF0000"/>
              </a:solidFill>
            </a:endParaRPr>
          </a:p>
        </p:txBody>
      </p:sp>
      <p:sp>
        <p:nvSpPr>
          <p:cNvPr id="70" name="文字方塊 69"/>
          <p:cNvSpPr txBox="1"/>
          <p:nvPr/>
        </p:nvSpPr>
        <p:spPr>
          <a:xfrm>
            <a:off x="3043861" y="3245934"/>
            <a:ext cx="583092" cy="461665"/>
          </a:xfrm>
          <a:prstGeom prst="rect">
            <a:avLst/>
          </a:prstGeom>
          <a:noFill/>
        </p:spPr>
        <p:txBody>
          <a:bodyPr wrap="square" rtlCol="0">
            <a:spAutoFit/>
          </a:bodyPr>
          <a:lstStyle/>
          <a:p>
            <a:r>
              <a:rPr lang="en-US" altLang="zh-TW" sz="2400" dirty="0">
                <a:solidFill>
                  <a:srgbClr val="FF0000"/>
                </a:solidFill>
              </a:rPr>
              <a:t>0.5</a:t>
            </a:r>
            <a:endParaRPr lang="zh-TW" altLang="en-US" sz="2400" dirty="0">
              <a:solidFill>
                <a:srgbClr val="FF0000"/>
              </a:solidFill>
            </a:endParaRPr>
          </a:p>
        </p:txBody>
      </p:sp>
      <p:sp>
        <p:nvSpPr>
          <p:cNvPr id="71" name="文字方塊 70"/>
          <p:cNvSpPr txBox="1"/>
          <p:nvPr/>
        </p:nvSpPr>
        <p:spPr>
          <a:xfrm>
            <a:off x="4025723" y="3264683"/>
            <a:ext cx="583092" cy="461665"/>
          </a:xfrm>
          <a:prstGeom prst="rect">
            <a:avLst/>
          </a:prstGeom>
          <a:noFill/>
        </p:spPr>
        <p:txBody>
          <a:bodyPr wrap="square" rtlCol="0">
            <a:spAutoFit/>
          </a:bodyPr>
          <a:lstStyle/>
          <a:p>
            <a:r>
              <a:rPr lang="en-US" altLang="zh-TW" sz="2400" dirty="0">
                <a:solidFill>
                  <a:srgbClr val="FF0000"/>
                </a:solidFill>
              </a:rPr>
              <a:t>0.0</a:t>
            </a:r>
            <a:endParaRPr lang="zh-TW" altLang="en-US" sz="2400" dirty="0">
              <a:solidFill>
                <a:srgbClr val="FF0000"/>
              </a:solidFill>
            </a:endParaRPr>
          </a:p>
        </p:txBody>
      </p:sp>
      <p:sp>
        <p:nvSpPr>
          <p:cNvPr id="72" name="文字方塊 71"/>
          <p:cNvSpPr txBox="1"/>
          <p:nvPr/>
        </p:nvSpPr>
        <p:spPr>
          <a:xfrm>
            <a:off x="5061761" y="3254635"/>
            <a:ext cx="583092" cy="461665"/>
          </a:xfrm>
          <a:prstGeom prst="rect">
            <a:avLst/>
          </a:prstGeom>
          <a:noFill/>
        </p:spPr>
        <p:txBody>
          <a:bodyPr wrap="square" rtlCol="0">
            <a:spAutoFit/>
          </a:bodyPr>
          <a:lstStyle/>
          <a:p>
            <a:r>
              <a:rPr lang="en-US" altLang="zh-TW" sz="2400" dirty="0">
                <a:solidFill>
                  <a:srgbClr val="FF0000"/>
                </a:solidFill>
              </a:rPr>
              <a:t>0.0</a:t>
            </a:r>
            <a:endParaRPr lang="zh-TW" altLang="en-US" sz="2400" dirty="0">
              <a:solidFill>
                <a:srgbClr val="FF0000"/>
              </a:solidFill>
            </a:endParaRPr>
          </a:p>
        </p:txBody>
      </p:sp>
      <mc:AlternateContent xmlns:mc="http://schemas.openxmlformats.org/markup-compatibility/2006" xmlns:a14="http://schemas.microsoft.com/office/drawing/2010/main">
        <mc:Choice Requires="a14">
          <p:sp>
            <p:nvSpPr>
              <p:cNvPr id="73" name="文字方塊 72"/>
              <p:cNvSpPr txBox="1"/>
              <p:nvPr/>
            </p:nvSpPr>
            <p:spPr>
              <a:xfrm>
                <a:off x="7368770" y="6098572"/>
                <a:ext cx="21865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FF0000"/>
                          </a:solidFill>
                          <a:latin typeface="Cambria Math" panose="02040503050406030204" pitchFamily="18" charset="0"/>
                        </a:rPr>
                        <m:t>=0.5</m:t>
                      </m:r>
                      <m:sSup>
                        <m:sSupPr>
                          <m:ctrlPr>
                            <a:rPr lang="en-US" altLang="zh-TW" sz="2400" i="1">
                              <a:solidFill>
                                <a:srgbClr val="FF0000"/>
                              </a:solidFill>
                              <a:latin typeface="Cambria Math" panose="02040503050406030204" pitchFamily="18" charset="0"/>
                            </a:rPr>
                          </m:ctrlPr>
                        </m:sSupPr>
                        <m:e>
                          <m:r>
                            <a:rPr lang="en-US" altLang="zh-TW" sz="2400" i="1">
                              <a:solidFill>
                                <a:srgbClr val="FF0000"/>
                              </a:solidFill>
                              <a:latin typeface="Cambria Math" panose="02040503050406030204" pitchFamily="18" charset="0"/>
                            </a:rPr>
                            <m:t>h</m:t>
                          </m:r>
                        </m:e>
                        <m:sup>
                          <m:r>
                            <a:rPr lang="en-US" altLang="zh-TW" sz="2400" i="1">
                              <a:solidFill>
                                <a:srgbClr val="FF0000"/>
                              </a:solidFill>
                              <a:latin typeface="Cambria Math" panose="02040503050406030204" pitchFamily="18" charset="0"/>
                            </a:rPr>
                            <m:t>1</m:t>
                          </m:r>
                        </m:sup>
                      </m:sSup>
                      <m:r>
                        <a:rPr lang="en-US" altLang="zh-TW" sz="2400" i="1">
                          <a:solidFill>
                            <a:srgbClr val="FF0000"/>
                          </a:solidFill>
                          <a:latin typeface="Cambria Math" panose="02040503050406030204" pitchFamily="18" charset="0"/>
                        </a:rPr>
                        <m:t>+0.5</m:t>
                      </m:r>
                      <m:sSup>
                        <m:sSupPr>
                          <m:ctrlPr>
                            <a:rPr lang="en-US" altLang="zh-TW" sz="2400" i="1">
                              <a:solidFill>
                                <a:srgbClr val="FF0000"/>
                              </a:solidFill>
                              <a:latin typeface="Cambria Math" panose="02040503050406030204" pitchFamily="18" charset="0"/>
                            </a:rPr>
                          </m:ctrlPr>
                        </m:sSupPr>
                        <m:e>
                          <m:r>
                            <a:rPr lang="en-US" altLang="zh-TW" sz="2400" i="1">
                              <a:solidFill>
                                <a:srgbClr val="FF0000"/>
                              </a:solidFill>
                              <a:latin typeface="Cambria Math" panose="02040503050406030204" pitchFamily="18" charset="0"/>
                            </a:rPr>
                            <m:t>h</m:t>
                          </m:r>
                        </m:e>
                        <m:sup>
                          <m:r>
                            <a:rPr lang="en-US" altLang="zh-TW" sz="2400" i="1">
                              <a:solidFill>
                                <a:srgbClr val="FF0000"/>
                              </a:solidFill>
                              <a:latin typeface="Cambria Math" panose="02040503050406030204" pitchFamily="18" charset="0"/>
                            </a:rPr>
                            <m:t>2</m:t>
                          </m:r>
                        </m:sup>
                      </m:sSup>
                    </m:oMath>
                  </m:oMathPara>
                </a14:m>
                <a:endParaRPr lang="zh-TW" altLang="en-US" sz="2400" dirty="0">
                  <a:solidFill>
                    <a:srgbClr val="FF0000"/>
                  </a:solidFill>
                </a:endParaRPr>
              </a:p>
            </p:txBody>
          </p:sp>
        </mc:Choice>
        <mc:Fallback xmlns="">
          <p:sp>
            <p:nvSpPr>
              <p:cNvPr id="73" name="文字方塊 72"/>
              <p:cNvSpPr txBox="1">
                <a:spLocks noRot="1" noChangeAspect="1" noMove="1" noResize="1" noEditPoints="1" noAdjustHandles="1" noChangeArrowheads="1" noChangeShapeType="1" noTextEdit="1"/>
              </p:cNvSpPr>
              <p:nvPr/>
            </p:nvSpPr>
            <p:spPr>
              <a:xfrm>
                <a:off x="7368770" y="6098572"/>
                <a:ext cx="2186561" cy="369332"/>
              </a:xfrm>
              <a:prstGeom prst="rect">
                <a:avLst/>
              </a:prstGeom>
              <a:blipFill>
                <a:blip r:embed="rId10"/>
                <a:stretch>
                  <a:fillRect l="-1117" r="-1117" b="-8197"/>
                </a:stretch>
              </a:blipFill>
            </p:spPr>
            <p:txBody>
              <a:bodyPr/>
              <a:lstStyle/>
              <a:p>
                <a:r>
                  <a:rPr lang="zh-CN" altLang="en-US">
                    <a:noFill/>
                  </a:rPr>
                  <a:t> </a:t>
                </a:r>
              </a:p>
            </p:txBody>
          </p:sp>
        </mc:Fallback>
      </mc:AlternateContent>
      <p:grpSp>
        <p:nvGrpSpPr>
          <p:cNvPr id="83" name="群組 82"/>
          <p:cNvGrpSpPr/>
          <p:nvPr/>
        </p:nvGrpSpPr>
        <p:grpSpPr>
          <a:xfrm>
            <a:off x="6621190" y="3328204"/>
            <a:ext cx="482356" cy="605814"/>
            <a:chOff x="4412633" y="3044001"/>
            <a:chExt cx="482356" cy="605814"/>
          </a:xfrm>
        </p:grpSpPr>
        <p:sp>
          <p:nvSpPr>
            <p:cNvPr id="84" name="矩形 83"/>
            <p:cNvSpPr/>
            <p:nvPr/>
          </p:nvSpPr>
          <p:spPr>
            <a:xfrm>
              <a:off x="4412633" y="3044001"/>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85" name="文字方塊 84"/>
                <p:cNvSpPr txBox="1"/>
                <p:nvPr/>
              </p:nvSpPr>
              <p:spPr>
                <a:xfrm>
                  <a:off x="4503343" y="3208408"/>
                  <a:ext cx="3916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0</m:t>
                            </m:r>
                          </m:sup>
                        </m:sSup>
                      </m:oMath>
                    </m:oMathPara>
                  </a14:m>
                  <a:endParaRPr lang="zh-TW" altLang="en-US" sz="2400" dirty="0"/>
                </a:p>
              </p:txBody>
            </p:sp>
          </mc:Choice>
          <mc:Fallback xmlns="">
            <p:sp>
              <p:nvSpPr>
                <p:cNvPr id="85" name="文字方塊 84"/>
                <p:cNvSpPr txBox="1">
                  <a:spLocks noRot="1" noChangeAspect="1" noMove="1" noResize="1" noEditPoints="1" noAdjustHandles="1" noChangeArrowheads="1" noChangeShapeType="1" noTextEdit="1"/>
                </p:cNvSpPr>
                <p:nvPr/>
              </p:nvSpPr>
              <p:spPr>
                <a:xfrm>
                  <a:off x="4503343" y="3208408"/>
                  <a:ext cx="391646" cy="369332"/>
                </a:xfrm>
                <a:prstGeom prst="rect">
                  <a:avLst/>
                </a:prstGeom>
                <a:blipFill>
                  <a:blip r:embed="rId11"/>
                  <a:stretch>
                    <a:fillRect l="-7813" r="-4688"/>
                  </a:stretch>
                </a:blipFill>
              </p:spPr>
              <p:txBody>
                <a:bodyPr/>
                <a:lstStyle/>
                <a:p>
                  <a:r>
                    <a:rPr lang="zh-CN" altLang="en-US">
                      <a:noFill/>
                    </a:rPr>
                    <a:t> </a:t>
                  </a:r>
                </a:p>
              </p:txBody>
            </p:sp>
          </mc:Fallback>
        </mc:AlternateContent>
      </p:grpSp>
      <p:sp>
        <p:nvSpPr>
          <p:cNvPr id="88" name="矩形 87"/>
          <p:cNvSpPr/>
          <p:nvPr/>
        </p:nvSpPr>
        <p:spPr>
          <a:xfrm>
            <a:off x="2510887" y="3934018"/>
            <a:ext cx="3456558" cy="3446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err="1"/>
              <a:t>softmax</a:t>
            </a:r>
            <a:endParaRPr lang="zh-TW" altLang="en-US" sz="2400" dirty="0"/>
          </a:p>
        </p:txBody>
      </p:sp>
      <p:sp>
        <p:nvSpPr>
          <p:cNvPr id="89" name="矩形 88"/>
          <p:cNvSpPr/>
          <p:nvPr/>
        </p:nvSpPr>
        <p:spPr>
          <a:xfrm>
            <a:off x="7442378" y="4276836"/>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90" name="文字方塊 89"/>
              <p:cNvSpPr txBox="1"/>
              <p:nvPr/>
            </p:nvSpPr>
            <p:spPr>
              <a:xfrm>
                <a:off x="7544180" y="4393671"/>
                <a:ext cx="383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0</m:t>
                          </m:r>
                        </m:sup>
                      </m:sSup>
                    </m:oMath>
                  </m:oMathPara>
                </a14:m>
                <a:endParaRPr lang="zh-TW" altLang="en-US" sz="2400" dirty="0"/>
              </a:p>
            </p:txBody>
          </p:sp>
        </mc:Choice>
        <mc:Fallback xmlns="">
          <p:sp>
            <p:nvSpPr>
              <p:cNvPr id="90" name="文字方塊 89"/>
              <p:cNvSpPr txBox="1">
                <a:spLocks noRot="1" noChangeAspect="1" noMove="1" noResize="1" noEditPoints="1" noAdjustHandles="1" noChangeArrowheads="1" noChangeShapeType="1" noTextEdit="1"/>
              </p:cNvSpPr>
              <p:nvPr/>
            </p:nvSpPr>
            <p:spPr>
              <a:xfrm>
                <a:off x="7544180" y="4393671"/>
                <a:ext cx="383631" cy="369332"/>
              </a:xfrm>
              <a:prstGeom prst="rect">
                <a:avLst/>
              </a:prstGeom>
              <a:blipFill>
                <a:blip r:embed="rId12"/>
                <a:stretch>
                  <a:fillRect l="-9677" t="-1667" r="-64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字方塊 94"/>
              <p:cNvSpPr txBox="1"/>
              <p:nvPr/>
            </p:nvSpPr>
            <p:spPr>
              <a:xfrm>
                <a:off x="2516620" y="3297027"/>
                <a:ext cx="420628"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0</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95" name="文字方塊 94"/>
              <p:cNvSpPr txBox="1">
                <a:spLocks noRot="1" noChangeAspect="1" noMove="1" noResize="1" noEditPoints="1" noAdjustHandles="1" noChangeArrowheads="1" noChangeShapeType="1" noTextEdit="1"/>
              </p:cNvSpPr>
              <p:nvPr/>
            </p:nvSpPr>
            <p:spPr>
              <a:xfrm>
                <a:off x="2516620" y="3297027"/>
                <a:ext cx="420628" cy="375872"/>
              </a:xfrm>
              <a:prstGeom prst="rect">
                <a:avLst/>
              </a:prstGeom>
              <a:blipFill>
                <a:blip r:embed="rId13"/>
                <a:stretch>
                  <a:fillRect l="-8696" t="-16129" r="-49275" b="-14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字方塊 98"/>
              <p:cNvSpPr txBox="1"/>
              <p:nvPr/>
            </p:nvSpPr>
            <p:spPr>
              <a:xfrm>
                <a:off x="3532226" y="3297027"/>
                <a:ext cx="427233" cy="376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0</m:t>
                          </m:r>
                        </m:sub>
                        <m:sup>
                          <m:r>
                            <a:rPr lang="en-US" altLang="zh-TW" sz="2400" i="1">
                              <a:latin typeface="Cambria Math" panose="02040503050406030204" pitchFamily="18" charset="0"/>
                            </a:rPr>
                            <m:t>2</m:t>
                          </m:r>
                        </m:sup>
                      </m:sSubSup>
                    </m:oMath>
                  </m:oMathPara>
                </a14:m>
                <a:endParaRPr lang="zh-TW" altLang="en-US" sz="24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3532226" y="3297027"/>
                <a:ext cx="427233" cy="376642"/>
              </a:xfrm>
              <a:prstGeom prst="rect">
                <a:avLst/>
              </a:prstGeom>
              <a:blipFill>
                <a:blip r:embed="rId14"/>
                <a:stretch>
                  <a:fillRect l="-7042" t="-16129" r="-47887" b="-14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字方塊 99"/>
              <p:cNvSpPr txBox="1"/>
              <p:nvPr/>
            </p:nvSpPr>
            <p:spPr>
              <a:xfrm>
                <a:off x="4534466" y="3297027"/>
                <a:ext cx="427233" cy="3785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0</m:t>
                          </m:r>
                        </m:sub>
                        <m:sup>
                          <m:r>
                            <a:rPr lang="en-US" altLang="zh-TW" sz="2400" i="1">
                              <a:latin typeface="Cambria Math" panose="02040503050406030204" pitchFamily="18" charset="0"/>
                            </a:rPr>
                            <m:t>3</m:t>
                          </m:r>
                        </m:sup>
                      </m:sSubSup>
                    </m:oMath>
                  </m:oMathPara>
                </a14:m>
                <a:endParaRPr lang="zh-TW" altLang="en-US" sz="2400" dirty="0"/>
              </a:p>
            </p:txBody>
          </p:sp>
        </mc:Choice>
        <mc:Fallback xmlns="">
          <p:sp>
            <p:nvSpPr>
              <p:cNvPr id="100" name="文字方塊 99"/>
              <p:cNvSpPr txBox="1">
                <a:spLocks noRot="1" noChangeAspect="1" noMove="1" noResize="1" noEditPoints="1" noAdjustHandles="1" noChangeArrowheads="1" noChangeShapeType="1" noTextEdit="1"/>
              </p:cNvSpPr>
              <p:nvPr/>
            </p:nvSpPr>
            <p:spPr>
              <a:xfrm>
                <a:off x="4534466" y="3297027"/>
                <a:ext cx="427233" cy="378502"/>
              </a:xfrm>
              <a:prstGeom prst="rect">
                <a:avLst/>
              </a:prstGeom>
              <a:blipFill>
                <a:blip r:embed="rId15"/>
                <a:stretch>
                  <a:fillRect l="-8571" t="-16129" r="-48571" b="-14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字方塊 100"/>
              <p:cNvSpPr txBox="1"/>
              <p:nvPr/>
            </p:nvSpPr>
            <p:spPr>
              <a:xfrm>
                <a:off x="5578342" y="3297028"/>
                <a:ext cx="427233" cy="3751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0</m:t>
                          </m:r>
                        </m:sub>
                        <m:sup>
                          <m:r>
                            <a:rPr lang="en-US" altLang="zh-TW" sz="2400" i="1">
                              <a:latin typeface="Cambria Math" panose="02040503050406030204" pitchFamily="18" charset="0"/>
                            </a:rPr>
                            <m:t>4</m:t>
                          </m:r>
                        </m:sup>
                      </m:sSubSup>
                    </m:oMath>
                  </m:oMathPara>
                </a14:m>
                <a:endParaRPr lang="zh-TW" altLang="en-US" sz="2400" dirty="0"/>
              </a:p>
            </p:txBody>
          </p:sp>
        </mc:Choice>
        <mc:Fallback xmlns="">
          <p:sp>
            <p:nvSpPr>
              <p:cNvPr id="101" name="文字方塊 100"/>
              <p:cNvSpPr txBox="1">
                <a:spLocks noRot="1" noChangeAspect="1" noMove="1" noResize="1" noEditPoints="1" noAdjustHandles="1" noChangeArrowheads="1" noChangeShapeType="1" noTextEdit="1"/>
              </p:cNvSpPr>
              <p:nvPr/>
            </p:nvSpPr>
            <p:spPr>
              <a:xfrm>
                <a:off x="5578342" y="3297028"/>
                <a:ext cx="427233" cy="375103"/>
              </a:xfrm>
              <a:prstGeom prst="rect">
                <a:avLst/>
              </a:prstGeom>
              <a:blipFill>
                <a:blip r:embed="rId16"/>
                <a:stretch>
                  <a:fillRect l="-7143" t="-16393" r="-50000" b="-16393"/>
                </a:stretch>
              </a:blipFill>
            </p:spPr>
            <p:txBody>
              <a:bodyPr/>
              <a:lstStyle/>
              <a:p>
                <a:r>
                  <a:rPr lang="zh-CN" altLang="en-US">
                    <a:noFill/>
                  </a:rPr>
                  <a:t> </a:t>
                </a:r>
              </a:p>
            </p:txBody>
          </p:sp>
        </mc:Fallback>
      </mc:AlternateContent>
      <p:cxnSp>
        <p:nvCxnSpPr>
          <p:cNvPr id="103" name="直線單箭頭接點 102"/>
          <p:cNvCxnSpPr/>
          <p:nvPr/>
        </p:nvCxnSpPr>
        <p:spPr>
          <a:xfrm flipV="1">
            <a:off x="2766078" y="4324469"/>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p:nvPr/>
        </p:nvCxnSpPr>
        <p:spPr>
          <a:xfrm flipV="1">
            <a:off x="3706601" y="4324469"/>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flipV="1">
            <a:off x="4700057" y="4324469"/>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p:nvPr/>
        </p:nvCxnSpPr>
        <p:spPr>
          <a:xfrm flipV="1">
            <a:off x="5674060" y="4324469"/>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p:nvPr/>
        </p:nvCxnSpPr>
        <p:spPr>
          <a:xfrm flipV="1">
            <a:off x="2766078" y="3700664"/>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p:nvPr/>
        </p:nvCxnSpPr>
        <p:spPr>
          <a:xfrm flipV="1">
            <a:off x="3706601" y="3700664"/>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p:nvPr/>
        </p:nvCxnSpPr>
        <p:spPr>
          <a:xfrm flipV="1">
            <a:off x="4700057" y="3700664"/>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p:nvPr/>
        </p:nvCxnSpPr>
        <p:spPr>
          <a:xfrm flipV="1">
            <a:off x="5674060" y="3700664"/>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矩形 110"/>
          <p:cNvSpPr/>
          <p:nvPr/>
        </p:nvSpPr>
        <p:spPr>
          <a:xfrm>
            <a:off x="3255480" y="2348669"/>
            <a:ext cx="497925" cy="6439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矩形 111"/>
          <p:cNvSpPr/>
          <p:nvPr/>
        </p:nvSpPr>
        <p:spPr>
          <a:xfrm>
            <a:off x="7455429" y="4281805"/>
            <a:ext cx="497925" cy="6439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0" name="直線單箭頭接點 119"/>
          <p:cNvCxnSpPr/>
          <p:nvPr/>
        </p:nvCxnSpPr>
        <p:spPr>
          <a:xfrm flipV="1">
            <a:off x="7695948" y="3019720"/>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flipV="1">
            <a:off x="7695948" y="3934018"/>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p:nvPr/>
        </p:nvCxnSpPr>
        <p:spPr>
          <a:xfrm rot="5400000" flipV="1">
            <a:off x="7295183" y="3508468"/>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6" name="群組 85"/>
          <p:cNvGrpSpPr/>
          <p:nvPr/>
        </p:nvGrpSpPr>
        <p:grpSpPr>
          <a:xfrm>
            <a:off x="2453497" y="4922939"/>
            <a:ext cx="3541193" cy="1659556"/>
            <a:chOff x="929496" y="4922939"/>
            <a:chExt cx="3541193" cy="1659556"/>
          </a:xfrm>
        </p:grpSpPr>
        <p:sp>
          <p:nvSpPr>
            <p:cNvPr id="87" name="矩形 86"/>
            <p:cNvSpPr/>
            <p:nvPr/>
          </p:nvSpPr>
          <p:spPr>
            <a:xfrm>
              <a:off x="1011245" y="492871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96" name="矩形 95"/>
            <p:cNvSpPr/>
            <p:nvPr/>
          </p:nvSpPr>
          <p:spPr>
            <a:xfrm>
              <a:off x="1970169" y="492871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97" name="矩形 96"/>
            <p:cNvSpPr/>
            <p:nvPr/>
          </p:nvSpPr>
          <p:spPr>
            <a:xfrm>
              <a:off x="1011245" y="5917021"/>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98" name="矩形 97"/>
            <p:cNvSpPr/>
            <p:nvPr/>
          </p:nvSpPr>
          <p:spPr>
            <a:xfrm>
              <a:off x="3937080"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02" name="文字方塊 101"/>
            <p:cNvSpPr txBox="1"/>
            <p:nvPr/>
          </p:nvSpPr>
          <p:spPr>
            <a:xfrm>
              <a:off x="929496" y="6003860"/>
              <a:ext cx="628650" cy="461665"/>
            </a:xfrm>
            <a:prstGeom prst="rect">
              <a:avLst/>
            </a:prstGeom>
            <a:noFill/>
          </p:spPr>
          <p:txBody>
            <a:bodyPr wrap="square" rtlCol="0">
              <a:spAutoFit/>
            </a:bodyPr>
            <a:lstStyle/>
            <a:p>
              <a:pPr algn="ctr"/>
              <a:r>
                <a:rPr lang="zh-TW" altLang="en-US" sz="2400" dirty="0"/>
                <a:t>機</a:t>
              </a:r>
            </a:p>
          </p:txBody>
        </p:sp>
        <p:sp>
          <p:nvSpPr>
            <p:cNvPr id="113" name="文字方塊 112"/>
            <p:cNvSpPr txBox="1"/>
            <p:nvPr/>
          </p:nvSpPr>
          <p:spPr>
            <a:xfrm>
              <a:off x="3842039" y="6003860"/>
              <a:ext cx="628650" cy="461665"/>
            </a:xfrm>
            <a:prstGeom prst="rect">
              <a:avLst/>
            </a:prstGeom>
            <a:noFill/>
          </p:spPr>
          <p:txBody>
            <a:bodyPr wrap="square" rtlCol="0">
              <a:spAutoFit/>
            </a:bodyPr>
            <a:lstStyle/>
            <a:p>
              <a:pPr algn="ctr"/>
              <a:r>
                <a:rPr lang="zh-TW" altLang="en-US" sz="2400" dirty="0"/>
                <a:t>習</a:t>
              </a:r>
            </a:p>
          </p:txBody>
        </p:sp>
        <p:sp>
          <p:nvSpPr>
            <p:cNvPr id="115" name="矩形 114"/>
            <p:cNvSpPr/>
            <p:nvPr/>
          </p:nvSpPr>
          <p:spPr>
            <a:xfrm>
              <a:off x="1968875"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16" name="文字方塊 115"/>
            <p:cNvSpPr txBox="1"/>
            <p:nvPr/>
          </p:nvSpPr>
          <p:spPr>
            <a:xfrm>
              <a:off x="1887126" y="6003860"/>
              <a:ext cx="628650" cy="461665"/>
            </a:xfrm>
            <a:prstGeom prst="rect">
              <a:avLst/>
            </a:prstGeom>
            <a:noFill/>
          </p:spPr>
          <p:txBody>
            <a:bodyPr wrap="square" rtlCol="0">
              <a:spAutoFit/>
            </a:bodyPr>
            <a:lstStyle/>
            <a:p>
              <a:pPr algn="ctr"/>
              <a:r>
                <a:rPr lang="zh-TW" altLang="en-US" sz="2400" dirty="0"/>
                <a:t>器</a:t>
              </a:r>
            </a:p>
          </p:txBody>
        </p:sp>
        <p:sp>
          <p:nvSpPr>
            <p:cNvPr id="121" name="矩形 120"/>
            <p:cNvSpPr/>
            <p:nvPr/>
          </p:nvSpPr>
          <p:spPr>
            <a:xfrm>
              <a:off x="2931122"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24" name="文字方塊 123"/>
            <p:cNvSpPr txBox="1"/>
            <p:nvPr/>
          </p:nvSpPr>
          <p:spPr>
            <a:xfrm>
              <a:off x="2842727" y="6003860"/>
              <a:ext cx="628650" cy="461665"/>
            </a:xfrm>
            <a:prstGeom prst="rect">
              <a:avLst/>
            </a:prstGeom>
            <a:noFill/>
          </p:spPr>
          <p:txBody>
            <a:bodyPr wrap="square" rtlCol="0">
              <a:spAutoFit/>
            </a:bodyPr>
            <a:lstStyle/>
            <a:p>
              <a:pPr algn="ctr"/>
              <a:r>
                <a:rPr lang="zh-TW" altLang="en-US" sz="2400" dirty="0"/>
                <a:t>學</a:t>
              </a:r>
            </a:p>
          </p:txBody>
        </p:sp>
        <p:cxnSp>
          <p:nvCxnSpPr>
            <p:cNvPr id="125" name="直線單箭頭接點 124"/>
            <p:cNvCxnSpPr/>
            <p:nvPr/>
          </p:nvCxnSpPr>
          <p:spPr>
            <a:xfrm>
              <a:off x="1476697"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p:nvPr/>
          </p:nvCxnSpPr>
          <p:spPr>
            <a:xfrm flipV="1">
              <a:off x="1245482" y="556881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p:nvPr/>
          </p:nvCxnSpPr>
          <p:spPr>
            <a:xfrm flipV="1">
              <a:off x="4155142" y="555384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p:nvPr/>
          </p:nvCxnSpPr>
          <p:spPr>
            <a:xfrm flipV="1">
              <a:off x="3157052" y="555384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p:nvPr/>
          </p:nvCxnSpPr>
          <p:spPr>
            <a:xfrm flipV="1">
              <a:off x="2201451" y="557170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30" name="矩形 129"/>
            <p:cNvSpPr/>
            <p:nvPr/>
          </p:nvSpPr>
          <p:spPr>
            <a:xfrm>
              <a:off x="2932580" y="4948034"/>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131" name="直線單箭頭接點 130"/>
            <p:cNvCxnSpPr/>
            <p:nvPr/>
          </p:nvCxnSpPr>
          <p:spPr>
            <a:xfrm>
              <a:off x="2439108"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2" name="矩形 131"/>
            <p:cNvSpPr/>
            <p:nvPr/>
          </p:nvSpPr>
          <p:spPr>
            <a:xfrm>
              <a:off x="3917484" y="4922939"/>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133" name="直線單箭頭接點 132"/>
            <p:cNvCxnSpPr/>
            <p:nvPr/>
          </p:nvCxnSpPr>
          <p:spPr>
            <a:xfrm>
              <a:off x="3424012"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4" name="文字方塊 133"/>
                <p:cNvSpPr txBox="1"/>
                <p:nvPr/>
              </p:nvSpPr>
              <p:spPr>
                <a:xfrm>
                  <a:off x="1083806" y="5070456"/>
                  <a:ext cx="3977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34" name="文字方塊 133"/>
                <p:cNvSpPr txBox="1">
                  <a:spLocks noRot="1" noChangeAspect="1" noMove="1" noResize="1" noEditPoints="1" noAdjustHandles="1" noChangeArrowheads="1" noChangeShapeType="1" noTextEdit="1"/>
                </p:cNvSpPr>
                <p:nvPr/>
              </p:nvSpPr>
              <p:spPr>
                <a:xfrm>
                  <a:off x="1083806" y="5070456"/>
                  <a:ext cx="397737" cy="369332"/>
                </a:xfrm>
                <a:prstGeom prst="rect">
                  <a:avLst/>
                </a:prstGeom>
                <a:blipFill>
                  <a:blip r:embed="rId17"/>
                  <a:stretch>
                    <a:fillRect l="-16923" r="-4615"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文字方塊 134"/>
                <p:cNvSpPr txBox="1"/>
                <p:nvPr/>
              </p:nvSpPr>
              <p:spPr>
                <a:xfrm>
                  <a:off x="2061590" y="5070456"/>
                  <a:ext cx="4043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35" name="文字方塊 134"/>
                <p:cNvSpPr txBox="1">
                  <a:spLocks noRot="1" noChangeAspect="1" noMove="1" noResize="1" noEditPoints="1" noAdjustHandles="1" noChangeArrowheads="1" noChangeShapeType="1" noTextEdit="1"/>
                </p:cNvSpPr>
                <p:nvPr/>
              </p:nvSpPr>
              <p:spPr>
                <a:xfrm>
                  <a:off x="2061590" y="5070456"/>
                  <a:ext cx="404341" cy="369332"/>
                </a:xfrm>
                <a:prstGeom prst="rect">
                  <a:avLst/>
                </a:prstGeom>
                <a:blipFill>
                  <a:blip r:embed="rId18"/>
                  <a:stretch>
                    <a:fillRect l="-16418" r="-2985"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字方塊 135"/>
                <p:cNvSpPr txBox="1"/>
                <p:nvPr/>
              </p:nvSpPr>
              <p:spPr>
                <a:xfrm>
                  <a:off x="3031786" y="5070456"/>
                  <a:ext cx="4043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36" name="文字方塊 135"/>
                <p:cNvSpPr txBox="1">
                  <a:spLocks noRot="1" noChangeAspect="1" noMove="1" noResize="1" noEditPoints="1" noAdjustHandles="1" noChangeArrowheads="1" noChangeShapeType="1" noTextEdit="1"/>
                </p:cNvSpPr>
                <p:nvPr/>
              </p:nvSpPr>
              <p:spPr>
                <a:xfrm>
                  <a:off x="3031786" y="5070456"/>
                  <a:ext cx="404341" cy="369332"/>
                </a:xfrm>
                <a:prstGeom prst="rect">
                  <a:avLst/>
                </a:prstGeom>
                <a:blipFill>
                  <a:blip r:embed="rId19"/>
                  <a:stretch>
                    <a:fillRect l="-16418" r="-2985"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字方塊 136"/>
                <p:cNvSpPr txBox="1"/>
                <p:nvPr/>
              </p:nvSpPr>
              <p:spPr>
                <a:xfrm>
                  <a:off x="4029827" y="5070456"/>
                  <a:ext cx="4043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37" name="文字方塊 136"/>
                <p:cNvSpPr txBox="1">
                  <a:spLocks noRot="1" noChangeAspect="1" noMove="1" noResize="1" noEditPoints="1" noAdjustHandles="1" noChangeArrowheads="1" noChangeShapeType="1" noTextEdit="1"/>
                </p:cNvSpPr>
                <p:nvPr/>
              </p:nvSpPr>
              <p:spPr>
                <a:xfrm>
                  <a:off x="4029827" y="5070456"/>
                  <a:ext cx="404341" cy="369332"/>
                </a:xfrm>
                <a:prstGeom prst="rect">
                  <a:avLst/>
                </a:prstGeom>
                <a:blipFill>
                  <a:blip r:embed="rId20"/>
                  <a:stretch>
                    <a:fillRect l="-16667" r="-4545" b="-833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1413339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9" grpId="0"/>
      <p:bldP spid="70" grpId="0"/>
      <p:bldP spid="71" grpId="0"/>
      <p:bldP spid="72" grpId="0"/>
      <p:bldP spid="73" grpId="0"/>
      <p:bldP spid="88" grpId="0" animBg="1"/>
      <p:bldP spid="89" grpId="0" animBg="1"/>
      <p:bldP spid="90" grpId="0"/>
      <p:bldP spid="95" grpId="0"/>
      <p:bldP spid="99" grpId="0"/>
      <p:bldP spid="100" grpId="0"/>
      <p:bldP spid="101" grpId="0"/>
      <p:bldP spid="111" grpId="0" animBg="1"/>
      <p:bldP spid="1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Machine Translation</a:t>
            </a:r>
            <a:endParaRPr lang="zh-TW" altLang="en-US" dirty="0"/>
          </a:p>
        </p:txBody>
      </p:sp>
      <p:sp>
        <p:nvSpPr>
          <p:cNvPr id="3" name="內容版面配置區 2"/>
          <p:cNvSpPr>
            <a:spLocks noGrp="1"/>
          </p:cNvSpPr>
          <p:nvPr>
            <p:ph idx="1"/>
          </p:nvPr>
        </p:nvSpPr>
        <p:spPr/>
        <p:txBody>
          <a:bodyPr/>
          <a:lstStyle/>
          <a:p>
            <a:r>
              <a:rPr lang="en-US" altLang="zh-TW" dirty="0"/>
              <a:t>Attention-based model</a:t>
            </a:r>
            <a:endParaRPr lang="zh-TW" altLang="en-US" dirty="0"/>
          </a:p>
        </p:txBody>
      </p:sp>
      <p:grpSp>
        <p:nvGrpSpPr>
          <p:cNvPr id="61" name="群組 60"/>
          <p:cNvGrpSpPr/>
          <p:nvPr/>
        </p:nvGrpSpPr>
        <p:grpSpPr>
          <a:xfrm>
            <a:off x="7465115" y="3328204"/>
            <a:ext cx="475752" cy="605814"/>
            <a:chOff x="4412633" y="3044001"/>
            <a:chExt cx="475752" cy="605814"/>
          </a:xfrm>
        </p:grpSpPr>
        <p:sp>
          <p:nvSpPr>
            <p:cNvPr id="62" name="矩形 61"/>
            <p:cNvSpPr/>
            <p:nvPr/>
          </p:nvSpPr>
          <p:spPr>
            <a:xfrm>
              <a:off x="4412633" y="3044001"/>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63" name="文字方塊 62"/>
                <p:cNvSpPr txBox="1"/>
                <p:nvPr/>
              </p:nvSpPr>
              <p:spPr>
                <a:xfrm>
                  <a:off x="4503343" y="3208408"/>
                  <a:ext cx="3850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63" name="文字方塊 62"/>
                <p:cNvSpPr txBox="1">
                  <a:spLocks noRot="1" noChangeAspect="1" noMove="1" noResize="1" noEditPoints="1" noAdjustHandles="1" noChangeArrowheads="1" noChangeShapeType="1" noTextEdit="1"/>
                </p:cNvSpPr>
                <p:nvPr/>
              </p:nvSpPr>
              <p:spPr>
                <a:xfrm>
                  <a:off x="4503343" y="3208408"/>
                  <a:ext cx="385042" cy="369332"/>
                </a:xfrm>
                <a:prstGeom prst="rect">
                  <a:avLst/>
                </a:prstGeom>
                <a:blipFill>
                  <a:blip r:embed="rId3"/>
                  <a:stretch>
                    <a:fillRect l="-7813" r="-3125"/>
                  </a:stretch>
                </a:blipFill>
              </p:spPr>
              <p:txBody>
                <a:bodyPr/>
                <a:lstStyle/>
                <a:p>
                  <a:r>
                    <a:rPr lang="zh-CN" altLang="en-US">
                      <a:noFill/>
                    </a:rPr>
                    <a:t> </a:t>
                  </a:r>
                </a:p>
              </p:txBody>
            </p:sp>
          </mc:Fallback>
        </mc:AlternateContent>
      </p:grpSp>
      <p:grpSp>
        <p:nvGrpSpPr>
          <p:cNvPr id="66" name="群組 65"/>
          <p:cNvGrpSpPr/>
          <p:nvPr/>
        </p:nvGrpSpPr>
        <p:grpSpPr>
          <a:xfrm>
            <a:off x="7465116" y="1585192"/>
            <a:ext cx="461665" cy="1413164"/>
            <a:chOff x="1417239" y="5157069"/>
            <a:chExt cx="461665" cy="1413164"/>
          </a:xfrm>
        </p:grpSpPr>
        <p:sp>
          <p:nvSpPr>
            <p:cNvPr id="67" name="矩形 66"/>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文字方塊 67"/>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grpSp>
        <p:nvGrpSpPr>
          <p:cNvPr id="83" name="群組 82"/>
          <p:cNvGrpSpPr/>
          <p:nvPr/>
        </p:nvGrpSpPr>
        <p:grpSpPr>
          <a:xfrm>
            <a:off x="6621190" y="3328204"/>
            <a:ext cx="482356" cy="605814"/>
            <a:chOff x="4412633" y="3044001"/>
            <a:chExt cx="482356" cy="605814"/>
          </a:xfrm>
        </p:grpSpPr>
        <p:sp>
          <p:nvSpPr>
            <p:cNvPr id="84" name="矩形 83"/>
            <p:cNvSpPr/>
            <p:nvPr/>
          </p:nvSpPr>
          <p:spPr>
            <a:xfrm>
              <a:off x="4412633" y="3044001"/>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85" name="文字方塊 84"/>
                <p:cNvSpPr txBox="1"/>
                <p:nvPr/>
              </p:nvSpPr>
              <p:spPr>
                <a:xfrm>
                  <a:off x="4503343" y="3208408"/>
                  <a:ext cx="3916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0</m:t>
                            </m:r>
                          </m:sup>
                        </m:sSup>
                      </m:oMath>
                    </m:oMathPara>
                  </a14:m>
                  <a:endParaRPr lang="zh-TW" altLang="en-US" sz="2400" dirty="0"/>
                </a:p>
              </p:txBody>
            </p:sp>
          </mc:Choice>
          <mc:Fallback xmlns="">
            <p:sp>
              <p:nvSpPr>
                <p:cNvPr id="85" name="文字方塊 84"/>
                <p:cNvSpPr txBox="1">
                  <a:spLocks noRot="1" noChangeAspect="1" noMove="1" noResize="1" noEditPoints="1" noAdjustHandles="1" noChangeArrowheads="1" noChangeShapeType="1" noTextEdit="1"/>
                </p:cNvSpPr>
                <p:nvPr/>
              </p:nvSpPr>
              <p:spPr>
                <a:xfrm>
                  <a:off x="4503343" y="3208408"/>
                  <a:ext cx="391646" cy="369332"/>
                </a:xfrm>
                <a:prstGeom prst="rect">
                  <a:avLst/>
                </a:prstGeom>
                <a:blipFill>
                  <a:blip r:embed="rId4"/>
                  <a:stretch>
                    <a:fillRect l="-7813" r="-4688"/>
                  </a:stretch>
                </a:blipFill>
              </p:spPr>
              <p:txBody>
                <a:bodyPr/>
                <a:lstStyle/>
                <a:p>
                  <a:r>
                    <a:rPr lang="zh-CN" altLang="en-US">
                      <a:noFill/>
                    </a:rPr>
                    <a:t> </a:t>
                  </a:r>
                </a:p>
              </p:txBody>
            </p:sp>
          </mc:Fallback>
        </mc:AlternateContent>
      </p:grpSp>
      <p:sp>
        <p:nvSpPr>
          <p:cNvPr id="89" name="矩形 88"/>
          <p:cNvSpPr/>
          <p:nvPr/>
        </p:nvSpPr>
        <p:spPr>
          <a:xfrm>
            <a:off x="7442378" y="4276836"/>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90" name="文字方塊 89"/>
              <p:cNvSpPr txBox="1"/>
              <p:nvPr/>
            </p:nvSpPr>
            <p:spPr>
              <a:xfrm>
                <a:off x="7544180" y="4393671"/>
                <a:ext cx="383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0</m:t>
                          </m:r>
                        </m:sup>
                      </m:sSup>
                    </m:oMath>
                  </m:oMathPara>
                </a14:m>
                <a:endParaRPr lang="zh-TW" altLang="en-US" sz="2400" dirty="0"/>
              </a:p>
            </p:txBody>
          </p:sp>
        </mc:Choice>
        <mc:Fallback xmlns="">
          <p:sp>
            <p:nvSpPr>
              <p:cNvPr id="90" name="文字方塊 89"/>
              <p:cNvSpPr txBox="1">
                <a:spLocks noRot="1" noChangeAspect="1" noMove="1" noResize="1" noEditPoints="1" noAdjustHandles="1" noChangeArrowheads="1" noChangeShapeType="1" noTextEdit="1"/>
              </p:cNvSpPr>
              <p:nvPr/>
            </p:nvSpPr>
            <p:spPr>
              <a:xfrm>
                <a:off x="7544180" y="4393671"/>
                <a:ext cx="383631" cy="369332"/>
              </a:xfrm>
              <a:prstGeom prst="rect">
                <a:avLst/>
              </a:prstGeom>
              <a:blipFill>
                <a:blip r:embed="rId5"/>
                <a:stretch>
                  <a:fillRect l="-9677" t="-1667" r="-6452"/>
                </a:stretch>
              </a:blipFill>
            </p:spPr>
            <p:txBody>
              <a:bodyPr/>
              <a:lstStyle/>
              <a:p>
                <a:r>
                  <a:rPr lang="zh-CN" altLang="en-US">
                    <a:noFill/>
                  </a:rPr>
                  <a:t> </a:t>
                </a:r>
              </a:p>
            </p:txBody>
          </p:sp>
        </mc:Fallback>
      </mc:AlternateContent>
      <p:sp>
        <p:nvSpPr>
          <p:cNvPr id="91" name="矩形 90"/>
          <p:cNvSpPr/>
          <p:nvPr/>
        </p:nvSpPr>
        <p:spPr>
          <a:xfrm>
            <a:off x="2497747" y="3592187"/>
            <a:ext cx="1020179" cy="5544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match</a:t>
            </a:r>
            <a:endParaRPr lang="zh-TW" altLang="en-US" sz="2400" dirty="0"/>
          </a:p>
        </p:txBody>
      </p:sp>
      <p:cxnSp>
        <p:nvCxnSpPr>
          <p:cNvPr id="114" name="直線單箭頭接點 113"/>
          <p:cNvCxnSpPr/>
          <p:nvPr/>
        </p:nvCxnSpPr>
        <p:spPr>
          <a:xfrm flipV="1">
            <a:off x="2754968" y="4146612"/>
            <a:ext cx="0" cy="7789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flipV="1">
            <a:off x="3004028" y="3314109"/>
            <a:ext cx="0" cy="235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flipV="1">
            <a:off x="7695948" y="3019720"/>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flipV="1">
            <a:off x="7695948" y="3934018"/>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p:nvPr/>
        </p:nvCxnSpPr>
        <p:spPr>
          <a:xfrm rot="5400000" flipV="1">
            <a:off x="7295183" y="3508468"/>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文字方塊 85"/>
              <p:cNvSpPr txBox="1"/>
              <p:nvPr/>
            </p:nvSpPr>
            <p:spPr>
              <a:xfrm>
                <a:off x="2812912" y="2931351"/>
                <a:ext cx="420628"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86" name="文字方塊 85"/>
              <p:cNvSpPr txBox="1">
                <a:spLocks noRot="1" noChangeAspect="1" noMove="1" noResize="1" noEditPoints="1" noAdjustHandles="1" noChangeArrowheads="1" noChangeShapeType="1" noTextEdit="1"/>
              </p:cNvSpPr>
              <p:nvPr/>
            </p:nvSpPr>
            <p:spPr>
              <a:xfrm>
                <a:off x="2812912" y="2931351"/>
                <a:ext cx="420628" cy="372859"/>
              </a:xfrm>
              <a:prstGeom prst="rect">
                <a:avLst/>
              </a:prstGeom>
              <a:blipFill>
                <a:blip r:embed="rId6"/>
                <a:stretch>
                  <a:fillRect l="-7246" r="-4348" b="-16393"/>
                </a:stretch>
              </a:blipFill>
            </p:spPr>
            <p:txBody>
              <a:bodyPr/>
              <a:lstStyle/>
              <a:p>
                <a:r>
                  <a:rPr lang="zh-CN" altLang="en-US">
                    <a:noFill/>
                  </a:rPr>
                  <a:t> </a:t>
                </a:r>
              </a:p>
            </p:txBody>
          </p:sp>
        </mc:Fallback>
      </mc:AlternateContent>
      <p:sp>
        <p:nvSpPr>
          <p:cNvPr id="31" name="手繪多邊形 30"/>
          <p:cNvSpPr/>
          <p:nvPr/>
        </p:nvSpPr>
        <p:spPr>
          <a:xfrm>
            <a:off x="3155852" y="3938955"/>
            <a:ext cx="4359138" cy="555199"/>
          </a:xfrm>
          <a:custGeom>
            <a:avLst/>
            <a:gdLst>
              <a:gd name="connsiteX0" fmla="*/ 4276579 w 4276579"/>
              <a:gd name="connsiteY0" fmla="*/ 0 h 555199"/>
              <a:gd name="connsiteX1" fmla="*/ 2546253 w 4276579"/>
              <a:gd name="connsiteY1" fmla="*/ 548640 h 555199"/>
              <a:gd name="connsiteX2" fmla="*/ 0 w 4276579"/>
              <a:gd name="connsiteY2" fmla="*/ 253218 h 555199"/>
            </a:gdLst>
            <a:ahLst/>
            <a:cxnLst>
              <a:cxn ang="0">
                <a:pos x="connsiteX0" y="connsiteY0"/>
              </a:cxn>
              <a:cxn ang="0">
                <a:pos x="connsiteX1" y="connsiteY1"/>
              </a:cxn>
              <a:cxn ang="0">
                <a:pos x="connsiteX2" y="connsiteY2"/>
              </a:cxn>
            </a:cxnLst>
            <a:rect l="l" t="t" r="r" b="b"/>
            <a:pathLst>
              <a:path w="4276579" h="555199">
                <a:moveTo>
                  <a:pt x="4276579" y="0"/>
                </a:moveTo>
                <a:cubicBezTo>
                  <a:pt x="3767797" y="253218"/>
                  <a:pt x="3259016" y="506437"/>
                  <a:pt x="2546253" y="548640"/>
                </a:cubicBezTo>
                <a:cubicBezTo>
                  <a:pt x="1833490" y="590843"/>
                  <a:pt x="916745" y="422030"/>
                  <a:pt x="0" y="253218"/>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8" name="群組 47"/>
          <p:cNvGrpSpPr/>
          <p:nvPr/>
        </p:nvGrpSpPr>
        <p:grpSpPr>
          <a:xfrm>
            <a:off x="2453497" y="4922939"/>
            <a:ext cx="3541193" cy="1659556"/>
            <a:chOff x="929496" y="4922939"/>
            <a:chExt cx="3541193" cy="1659556"/>
          </a:xfrm>
        </p:grpSpPr>
        <p:sp>
          <p:nvSpPr>
            <p:cNvPr id="49" name="矩形 48"/>
            <p:cNvSpPr/>
            <p:nvPr/>
          </p:nvSpPr>
          <p:spPr>
            <a:xfrm>
              <a:off x="1011245" y="492871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50" name="矩形 49"/>
            <p:cNvSpPr/>
            <p:nvPr/>
          </p:nvSpPr>
          <p:spPr>
            <a:xfrm>
              <a:off x="1970169" y="492871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51" name="矩形 50"/>
            <p:cNvSpPr/>
            <p:nvPr/>
          </p:nvSpPr>
          <p:spPr>
            <a:xfrm>
              <a:off x="1011245" y="5917021"/>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52" name="矩形 51"/>
            <p:cNvSpPr/>
            <p:nvPr/>
          </p:nvSpPr>
          <p:spPr>
            <a:xfrm>
              <a:off x="3937080"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53" name="文字方塊 52"/>
            <p:cNvSpPr txBox="1"/>
            <p:nvPr/>
          </p:nvSpPr>
          <p:spPr>
            <a:xfrm>
              <a:off x="929496" y="6003860"/>
              <a:ext cx="628650" cy="461665"/>
            </a:xfrm>
            <a:prstGeom prst="rect">
              <a:avLst/>
            </a:prstGeom>
            <a:noFill/>
          </p:spPr>
          <p:txBody>
            <a:bodyPr wrap="square" rtlCol="0">
              <a:spAutoFit/>
            </a:bodyPr>
            <a:lstStyle/>
            <a:p>
              <a:pPr algn="ctr"/>
              <a:r>
                <a:rPr lang="zh-TW" altLang="en-US" sz="2400" dirty="0"/>
                <a:t>機</a:t>
              </a:r>
            </a:p>
          </p:txBody>
        </p:sp>
        <p:sp>
          <p:nvSpPr>
            <p:cNvPr id="54" name="文字方塊 53"/>
            <p:cNvSpPr txBox="1"/>
            <p:nvPr/>
          </p:nvSpPr>
          <p:spPr>
            <a:xfrm>
              <a:off x="3842039" y="6003860"/>
              <a:ext cx="628650" cy="461665"/>
            </a:xfrm>
            <a:prstGeom prst="rect">
              <a:avLst/>
            </a:prstGeom>
            <a:noFill/>
          </p:spPr>
          <p:txBody>
            <a:bodyPr wrap="square" rtlCol="0">
              <a:spAutoFit/>
            </a:bodyPr>
            <a:lstStyle/>
            <a:p>
              <a:pPr algn="ctr"/>
              <a:r>
                <a:rPr lang="zh-TW" altLang="en-US" sz="2400" dirty="0"/>
                <a:t>習</a:t>
              </a:r>
            </a:p>
          </p:txBody>
        </p:sp>
        <p:sp>
          <p:nvSpPr>
            <p:cNvPr id="55" name="矩形 54"/>
            <p:cNvSpPr/>
            <p:nvPr/>
          </p:nvSpPr>
          <p:spPr>
            <a:xfrm>
              <a:off x="1968875"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56" name="文字方塊 55"/>
            <p:cNvSpPr txBox="1"/>
            <p:nvPr/>
          </p:nvSpPr>
          <p:spPr>
            <a:xfrm>
              <a:off x="1887126" y="6003860"/>
              <a:ext cx="628650" cy="461665"/>
            </a:xfrm>
            <a:prstGeom prst="rect">
              <a:avLst/>
            </a:prstGeom>
            <a:noFill/>
          </p:spPr>
          <p:txBody>
            <a:bodyPr wrap="square" rtlCol="0">
              <a:spAutoFit/>
            </a:bodyPr>
            <a:lstStyle/>
            <a:p>
              <a:pPr algn="ctr"/>
              <a:r>
                <a:rPr lang="zh-TW" altLang="en-US" sz="2400" dirty="0"/>
                <a:t>器</a:t>
              </a:r>
            </a:p>
          </p:txBody>
        </p:sp>
        <p:sp>
          <p:nvSpPr>
            <p:cNvPr id="57" name="矩形 56"/>
            <p:cNvSpPr/>
            <p:nvPr/>
          </p:nvSpPr>
          <p:spPr>
            <a:xfrm>
              <a:off x="2931122"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58" name="文字方塊 57"/>
            <p:cNvSpPr txBox="1"/>
            <p:nvPr/>
          </p:nvSpPr>
          <p:spPr>
            <a:xfrm>
              <a:off x="2842727" y="6003860"/>
              <a:ext cx="628650" cy="461665"/>
            </a:xfrm>
            <a:prstGeom prst="rect">
              <a:avLst/>
            </a:prstGeom>
            <a:noFill/>
          </p:spPr>
          <p:txBody>
            <a:bodyPr wrap="square" rtlCol="0">
              <a:spAutoFit/>
            </a:bodyPr>
            <a:lstStyle/>
            <a:p>
              <a:pPr algn="ctr"/>
              <a:r>
                <a:rPr lang="zh-TW" altLang="en-US" sz="2400" dirty="0"/>
                <a:t>學</a:t>
              </a:r>
            </a:p>
          </p:txBody>
        </p:sp>
        <p:cxnSp>
          <p:nvCxnSpPr>
            <p:cNvPr id="59" name="直線單箭頭接點 58"/>
            <p:cNvCxnSpPr/>
            <p:nvPr/>
          </p:nvCxnSpPr>
          <p:spPr>
            <a:xfrm>
              <a:off x="1476697"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flipV="1">
              <a:off x="1245482" y="556881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flipV="1">
              <a:off x="4155142" y="555384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flipV="1">
              <a:off x="3157052" y="555384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2201451" y="557170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2932580" y="4948034"/>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71" name="直線單箭頭接點 70"/>
            <p:cNvCxnSpPr/>
            <p:nvPr/>
          </p:nvCxnSpPr>
          <p:spPr>
            <a:xfrm>
              <a:off x="2439108"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3917484" y="4922939"/>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73" name="直線單箭頭接點 72"/>
            <p:cNvCxnSpPr/>
            <p:nvPr/>
          </p:nvCxnSpPr>
          <p:spPr>
            <a:xfrm>
              <a:off x="3424012"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文字方塊 73"/>
                <p:cNvSpPr txBox="1"/>
                <p:nvPr/>
              </p:nvSpPr>
              <p:spPr>
                <a:xfrm>
                  <a:off x="1083806" y="5070456"/>
                  <a:ext cx="3977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74" name="文字方塊 73"/>
                <p:cNvSpPr txBox="1">
                  <a:spLocks noRot="1" noChangeAspect="1" noMove="1" noResize="1" noEditPoints="1" noAdjustHandles="1" noChangeArrowheads="1" noChangeShapeType="1" noTextEdit="1"/>
                </p:cNvSpPr>
                <p:nvPr/>
              </p:nvSpPr>
              <p:spPr>
                <a:xfrm>
                  <a:off x="1083806" y="5070456"/>
                  <a:ext cx="397737" cy="369332"/>
                </a:xfrm>
                <a:prstGeom prst="rect">
                  <a:avLst/>
                </a:prstGeom>
                <a:blipFill>
                  <a:blip r:embed="rId7"/>
                  <a:stretch>
                    <a:fillRect l="-16923" r="-4615"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字方塊 74"/>
                <p:cNvSpPr txBox="1"/>
                <p:nvPr/>
              </p:nvSpPr>
              <p:spPr>
                <a:xfrm>
                  <a:off x="2061590" y="5070456"/>
                  <a:ext cx="4043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75" name="文字方塊 74"/>
                <p:cNvSpPr txBox="1">
                  <a:spLocks noRot="1" noChangeAspect="1" noMove="1" noResize="1" noEditPoints="1" noAdjustHandles="1" noChangeArrowheads="1" noChangeShapeType="1" noTextEdit="1"/>
                </p:cNvSpPr>
                <p:nvPr/>
              </p:nvSpPr>
              <p:spPr>
                <a:xfrm>
                  <a:off x="2061590" y="5070456"/>
                  <a:ext cx="404341" cy="369332"/>
                </a:xfrm>
                <a:prstGeom prst="rect">
                  <a:avLst/>
                </a:prstGeom>
                <a:blipFill>
                  <a:blip r:embed="rId8"/>
                  <a:stretch>
                    <a:fillRect l="-16418" r="-2985"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字方塊 75"/>
                <p:cNvSpPr txBox="1"/>
                <p:nvPr/>
              </p:nvSpPr>
              <p:spPr>
                <a:xfrm>
                  <a:off x="3031786" y="5070456"/>
                  <a:ext cx="4043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3031786" y="5070456"/>
                  <a:ext cx="404341" cy="369332"/>
                </a:xfrm>
                <a:prstGeom prst="rect">
                  <a:avLst/>
                </a:prstGeom>
                <a:blipFill>
                  <a:blip r:embed="rId9"/>
                  <a:stretch>
                    <a:fillRect l="-16418" r="-2985"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字方塊 76"/>
                <p:cNvSpPr txBox="1"/>
                <p:nvPr/>
              </p:nvSpPr>
              <p:spPr>
                <a:xfrm>
                  <a:off x="4029827" y="5070456"/>
                  <a:ext cx="4043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77" name="文字方塊 76"/>
                <p:cNvSpPr txBox="1">
                  <a:spLocks noRot="1" noChangeAspect="1" noMove="1" noResize="1" noEditPoints="1" noAdjustHandles="1" noChangeArrowheads="1" noChangeShapeType="1" noTextEdit="1"/>
                </p:cNvSpPr>
                <p:nvPr/>
              </p:nvSpPr>
              <p:spPr>
                <a:xfrm>
                  <a:off x="4029827" y="5070456"/>
                  <a:ext cx="404341" cy="369332"/>
                </a:xfrm>
                <a:prstGeom prst="rect">
                  <a:avLst/>
                </a:prstGeom>
                <a:blipFill>
                  <a:blip r:embed="rId10"/>
                  <a:stretch>
                    <a:fillRect l="-16667" r="-4545" b="-833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20792716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86" grpId="0"/>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Machine Translation</a:t>
            </a:r>
            <a:endParaRPr lang="zh-TW" altLang="en-US" dirty="0"/>
          </a:p>
        </p:txBody>
      </p:sp>
      <p:sp>
        <p:nvSpPr>
          <p:cNvPr id="3" name="內容版面配置區 2"/>
          <p:cNvSpPr>
            <a:spLocks noGrp="1"/>
          </p:cNvSpPr>
          <p:nvPr>
            <p:ph idx="1"/>
          </p:nvPr>
        </p:nvSpPr>
        <p:spPr/>
        <p:txBody>
          <a:bodyPr/>
          <a:lstStyle/>
          <a:p>
            <a:r>
              <a:rPr lang="en-US" altLang="zh-TW" dirty="0"/>
              <a:t>Attention-based model</a:t>
            </a:r>
            <a:endParaRPr lang="zh-TW" altLang="en-US" dirty="0"/>
          </a:p>
        </p:txBody>
      </p:sp>
      <p:grpSp>
        <p:nvGrpSpPr>
          <p:cNvPr id="61" name="群組 60"/>
          <p:cNvGrpSpPr/>
          <p:nvPr/>
        </p:nvGrpSpPr>
        <p:grpSpPr>
          <a:xfrm>
            <a:off x="7465115" y="3328204"/>
            <a:ext cx="475752" cy="605814"/>
            <a:chOff x="4412633" y="3044001"/>
            <a:chExt cx="475752" cy="605814"/>
          </a:xfrm>
        </p:grpSpPr>
        <p:sp>
          <p:nvSpPr>
            <p:cNvPr id="62" name="矩形 61"/>
            <p:cNvSpPr/>
            <p:nvPr/>
          </p:nvSpPr>
          <p:spPr>
            <a:xfrm>
              <a:off x="4412633" y="3044001"/>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63" name="文字方塊 62"/>
                <p:cNvSpPr txBox="1"/>
                <p:nvPr/>
              </p:nvSpPr>
              <p:spPr>
                <a:xfrm>
                  <a:off x="4503343" y="3208408"/>
                  <a:ext cx="3850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63" name="文字方塊 62"/>
                <p:cNvSpPr txBox="1">
                  <a:spLocks noRot="1" noChangeAspect="1" noMove="1" noResize="1" noEditPoints="1" noAdjustHandles="1" noChangeArrowheads="1" noChangeShapeType="1" noTextEdit="1"/>
                </p:cNvSpPr>
                <p:nvPr/>
              </p:nvSpPr>
              <p:spPr>
                <a:xfrm>
                  <a:off x="4503343" y="3208408"/>
                  <a:ext cx="385042" cy="369332"/>
                </a:xfrm>
                <a:prstGeom prst="rect">
                  <a:avLst/>
                </a:prstGeom>
                <a:blipFill>
                  <a:blip r:embed="rId3"/>
                  <a:stretch>
                    <a:fillRect l="-7813" r="-3125"/>
                  </a:stretch>
                </a:blipFill>
              </p:spPr>
              <p:txBody>
                <a:bodyPr/>
                <a:lstStyle/>
                <a:p>
                  <a:r>
                    <a:rPr lang="zh-CN" altLang="en-US">
                      <a:noFill/>
                    </a:rPr>
                    <a:t> </a:t>
                  </a:r>
                </a:p>
              </p:txBody>
            </p:sp>
          </mc:Fallback>
        </mc:AlternateContent>
      </p:grpSp>
      <p:grpSp>
        <p:nvGrpSpPr>
          <p:cNvPr id="66" name="群組 65"/>
          <p:cNvGrpSpPr/>
          <p:nvPr/>
        </p:nvGrpSpPr>
        <p:grpSpPr>
          <a:xfrm>
            <a:off x="7465116" y="1585192"/>
            <a:ext cx="461665" cy="1413164"/>
            <a:chOff x="1417239" y="5157069"/>
            <a:chExt cx="461665" cy="1413164"/>
          </a:xfrm>
        </p:grpSpPr>
        <p:sp>
          <p:nvSpPr>
            <p:cNvPr id="67" name="矩形 66"/>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文字方塊 67"/>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grpSp>
        <p:nvGrpSpPr>
          <p:cNvPr id="83" name="群組 82"/>
          <p:cNvGrpSpPr/>
          <p:nvPr/>
        </p:nvGrpSpPr>
        <p:grpSpPr>
          <a:xfrm>
            <a:off x="6621190" y="3328204"/>
            <a:ext cx="482356" cy="605814"/>
            <a:chOff x="4412633" y="3044001"/>
            <a:chExt cx="482356" cy="605814"/>
          </a:xfrm>
        </p:grpSpPr>
        <p:sp>
          <p:nvSpPr>
            <p:cNvPr id="84" name="矩形 83"/>
            <p:cNvSpPr/>
            <p:nvPr/>
          </p:nvSpPr>
          <p:spPr>
            <a:xfrm>
              <a:off x="4412633" y="3044001"/>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85" name="文字方塊 84"/>
                <p:cNvSpPr txBox="1"/>
                <p:nvPr/>
              </p:nvSpPr>
              <p:spPr>
                <a:xfrm>
                  <a:off x="4503343" y="3208408"/>
                  <a:ext cx="3916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0</m:t>
                            </m:r>
                          </m:sup>
                        </m:sSup>
                      </m:oMath>
                    </m:oMathPara>
                  </a14:m>
                  <a:endParaRPr lang="zh-TW" altLang="en-US" sz="2400" dirty="0"/>
                </a:p>
              </p:txBody>
            </p:sp>
          </mc:Choice>
          <mc:Fallback xmlns="">
            <p:sp>
              <p:nvSpPr>
                <p:cNvPr id="85" name="文字方塊 84"/>
                <p:cNvSpPr txBox="1">
                  <a:spLocks noRot="1" noChangeAspect="1" noMove="1" noResize="1" noEditPoints="1" noAdjustHandles="1" noChangeArrowheads="1" noChangeShapeType="1" noTextEdit="1"/>
                </p:cNvSpPr>
                <p:nvPr/>
              </p:nvSpPr>
              <p:spPr>
                <a:xfrm>
                  <a:off x="4503343" y="3208408"/>
                  <a:ext cx="391646" cy="369332"/>
                </a:xfrm>
                <a:prstGeom prst="rect">
                  <a:avLst/>
                </a:prstGeom>
                <a:blipFill>
                  <a:blip r:embed="rId4"/>
                  <a:stretch>
                    <a:fillRect l="-7813" r="-4688"/>
                  </a:stretch>
                </a:blipFill>
              </p:spPr>
              <p:txBody>
                <a:bodyPr/>
                <a:lstStyle/>
                <a:p>
                  <a:r>
                    <a:rPr lang="zh-CN" altLang="en-US">
                      <a:noFill/>
                    </a:rPr>
                    <a:t> </a:t>
                  </a:r>
                </a:p>
              </p:txBody>
            </p:sp>
          </mc:Fallback>
        </mc:AlternateContent>
      </p:grpSp>
      <p:sp>
        <p:nvSpPr>
          <p:cNvPr id="89" name="矩形 88"/>
          <p:cNvSpPr/>
          <p:nvPr/>
        </p:nvSpPr>
        <p:spPr>
          <a:xfrm>
            <a:off x="7442378" y="4276836"/>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90" name="文字方塊 89"/>
              <p:cNvSpPr txBox="1"/>
              <p:nvPr/>
            </p:nvSpPr>
            <p:spPr>
              <a:xfrm>
                <a:off x="7544180" y="4393671"/>
                <a:ext cx="383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0</m:t>
                          </m:r>
                        </m:sup>
                      </m:sSup>
                    </m:oMath>
                  </m:oMathPara>
                </a14:m>
                <a:endParaRPr lang="zh-TW" altLang="en-US" sz="2400" dirty="0"/>
              </a:p>
            </p:txBody>
          </p:sp>
        </mc:Choice>
        <mc:Fallback xmlns="">
          <p:sp>
            <p:nvSpPr>
              <p:cNvPr id="90" name="文字方塊 89"/>
              <p:cNvSpPr txBox="1">
                <a:spLocks noRot="1" noChangeAspect="1" noMove="1" noResize="1" noEditPoints="1" noAdjustHandles="1" noChangeArrowheads="1" noChangeShapeType="1" noTextEdit="1"/>
              </p:cNvSpPr>
              <p:nvPr/>
            </p:nvSpPr>
            <p:spPr>
              <a:xfrm>
                <a:off x="7544180" y="4393671"/>
                <a:ext cx="383631" cy="369332"/>
              </a:xfrm>
              <a:prstGeom prst="rect">
                <a:avLst/>
              </a:prstGeom>
              <a:blipFill>
                <a:blip r:embed="rId5"/>
                <a:stretch>
                  <a:fillRect l="-9677" t="-1667" r="-6452"/>
                </a:stretch>
              </a:blipFill>
            </p:spPr>
            <p:txBody>
              <a:bodyPr/>
              <a:lstStyle/>
              <a:p>
                <a:r>
                  <a:rPr lang="zh-CN" altLang="en-US">
                    <a:noFill/>
                  </a:rPr>
                  <a:t> </a:t>
                </a:r>
              </a:p>
            </p:txBody>
          </p:sp>
        </mc:Fallback>
      </mc:AlternateContent>
      <p:cxnSp>
        <p:nvCxnSpPr>
          <p:cNvPr id="120" name="直線單箭頭接點 119"/>
          <p:cNvCxnSpPr/>
          <p:nvPr/>
        </p:nvCxnSpPr>
        <p:spPr>
          <a:xfrm flipV="1">
            <a:off x="7695948" y="3019720"/>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flipV="1">
            <a:off x="7695948" y="3934018"/>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p:nvPr/>
        </p:nvCxnSpPr>
        <p:spPr>
          <a:xfrm rot="5400000" flipV="1">
            <a:off x="7295183" y="3508468"/>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4059968" y="2251796"/>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57" name="文字方塊 56"/>
              <p:cNvSpPr txBox="1"/>
              <p:nvPr/>
            </p:nvSpPr>
            <p:spPr>
              <a:xfrm>
                <a:off x="4161769" y="2368631"/>
                <a:ext cx="3770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57" name="文字方塊 56"/>
              <p:cNvSpPr txBox="1">
                <a:spLocks noRot="1" noChangeAspect="1" noMove="1" noResize="1" noEditPoints="1" noAdjustHandles="1" noChangeArrowheads="1" noChangeShapeType="1" noTextEdit="1"/>
              </p:cNvSpPr>
              <p:nvPr/>
            </p:nvSpPr>
            <p:spPr>
              <a:xfrm>
                <a:off x="4161769" y="2368631"/>
                <a:ext cx="377026" cy="369332"/>
              </a:xfrm>
              <a:prstGeom prst="rect">
                <a:avLst/>
              </a:prstGeom>
              <a:blipFill>
                <a:blip r:embed="rId6"/>
                <a:stretch>
                  <a:fillRect l="-9677" t="-1667" r="-4839"/>
                </a:stretch>
              </a:blipFill>
            </p:spPr>
            <p:txBody>
              <a:bodyPr/>
              <a:lstStyle/>
              <a:p>
                <a:r>
                  <a:rPr lang="zh-CN" altLang="en-US">
                    <a:noFill/>
                  </a:rPr>
                  <a:t> </a:t>
                </a:r>
              </a:p>
            </p:txBody>
          </p:sp>
        </mc:Fallback>
      </mc:AlternateContent>
      <p:cxnSp>
        <p:nvCxnSpPr>
          <p:cNvPr id="58" name="直線單箭頭接點 57"/>
          <p:cNvCxnSpPr>
            <a:endCxn id="56" idx="2"/>
          </p:cNvCxnSpPr>
          <p:nvPr/>
        </p:nvCxnSpPr>
        <p:spPr>
          <a:xfrm flipV="1">
            <a:off x="2718920" y="2857611"/>
            <a:ext cx="1573625" cy="4394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endCxn id="56" idx="2"/>
          </p:cNvCxnSpPr>
          <p:nvPr/>
        </p:nvCxnSpPr>
        <p:spPr>
          <a:xfrm flipV="1">
            <a:off x="3737828" y="2857610"/>
            <a:ext cx="554717" cy="4523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endCxn id="56" idx="2"/>
          </p:cNvCxnSpPr>
          <p:nvPr/>
        </p:nvCxnSpPr>
        <p:spPr>
          <a:xfrm flipH="1" flipV="1">
            <a:off x="4292544" y="2857611"/>
            <a:ext cx="447522" cy="4929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endCxn id="56" idx="2"/>
          </p:cNvCxnSpPr>
          <p:nvPr/>
        </p:nvCxnSpPr>
        <p:spPr>
          <a:xfrm flipH="1" flipV="1">
            <a:off x="4292544" y="2857610"/>
            <a:ext cx="1491398" cy="4687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4054952" y="2237531"/>
            <a:ext cx="497925" cy="6439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4" name="群組 93"/>
          <p:cNvGrpSpPr/>
          <p:nvPr/>
        </p:nvGrpSpPr>
        <p:grpSpPr>
          <a:xfrm>
            <a:off x="8377948" y="3326350"/>
            <a:ext cx="482356" cy="605814"/>
            <a:chOff x="4412633" y="3044001"/>
            <a:chExt cx="482356" cy="605814"/>
          </a:xfrm>
        </p:grpSpPr>
        <p:sp>
          <p:nvSpPr>
            <p:cNvPr id="95" name="矩形 94"/>
            <p:cNvSpPr/>
            <p:nvPr/>
          </p:nvSpPr>
          <p:spPr>
            <a:xfrm>
              <a:off x="4412633" y="3044001"/>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96" name="文字方塊 95"/>
                <p:cNvSpPr txBox="1"/>
                <p:nvPr/>
              </p:nvSpPr>
              <p:spPr>
                <a:xfrm>
                  <a:off x="4503343" y="3208408"/>
                  <a:ext cx="3916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96" name="文字方塊 95"/>
                <p:cNvSpPr txBox="1">
                  <a:spLocks noRot="1" noChangeAspect="1" noMove="1" noResize="1" noEditPoints="1" noAdjustHandles="1" noChangeArrowheads="1" noChangeShapeType="1" noTextEdit="1"/>
                </p:cNvSpPr>
                <p:nvPr/>
              </p:nvSpPr>
              <p:spPr>
                <a:xfrm>
                  <a:off x="4503343" y="3208408"/>
                  <a:ext cx="391646" cy="369332"/>
                </a:xfrm>
                <a:prstGeom prst="rect">
                  <a:avLst/>
                </a:prstGeom>
                <a:blipFill>
                  <a:blip r:embed="rId7"/>
                  <a:stretch>
                    <a:fillRect l="-7813" t="-1667" r="-4688"/>
                  </a:stretch>
                </a:blipFill>
              </p:spPr>
              <p:txBody>
                <a:bodyPr/>
                <a:lstStyle/>
                <a:p>
                  <a:r>
                    <a:rPr lang="zh-CN" altLang="en-US">
                      <a:noFill/>
                    </a:rPr>
                    <a:t> </a:t>
                  </a:r>
                </a:p>
              </p:txBody>
            </p:sp>
          </mc:Fallback>
        </mc:AlternateContent>
      </p:grpSp>
      <p:grpSp>
        <p:nvGrpSpPr>
          <p:cNvPr id="97" name="群組 96"/>
          <p:cNvGrpSpPr/>
          <p:nvPr/>
        </p:nvGrpSpPr>
        <p:grpSpPr>
          <a:xfrm>
            <a:off x="8377949" y="1583338"/>
            <a:ext cx="461665" cy="1413164"/>
            <a:chOff x="1417239" y="5157069"/>
            <a:chExt cx="461665" cy="1413164"/>
          </a:xfrm>
        </p:grpSpPr>
        <p:sp>
          <p:nvSpPr>
            <p:cNvPr id="98" name="矩形 97"/>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9" name="文字方塊 98"/>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100" name="矩形 99"/>
          <p:cNvSpPr/>
          <p:nvPr/>
        </p:nvSpPr>
        <p:spPr>
          <a:xfrm>
            <a:off x="8355211" y="4274982"/>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101" name="文字方塊 100"/>
              <p:cNvSpPr txBox="1"/>
              <p:nvPr/>
            </p:nvSpPr>
            <p:spPr>
              <a:xfrm>
                <a:off x="8457012" y="4391817"/>
                <a:ext cx="3770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01" name="文字方塊 100"/>
              <p:cNvSpPr txBox="1">
                <a:spLocks noRot="1" noChangeAspect="1" noMove="1" noResize="1" noEditPoints="1" noAdjustHandles="1" noChangeArrowheads="1" noChangeShapeType="1" noTextEdit="1"/>
              </p:cNvSpPr>
              <p:nvPr/>
            </p:nvSpPr>
            <p:spPr>
              <a:xfrm>
                <a:off x="8457012" y="4391817"/>
                <a:ext cx="377026" cy="369332"/>
              </a:xfrm>
              <a:prstGeom prst="rect">
                <a:avLst/>
              </a:prstGeom>
              <a:blipFill>
                <a:blip r:embed="rId8"/>
                <a:stretch>
                  <a:fillRect l="-8065" r="-4839"/>
                </a:stretch>
              </a:blipFill>
            </p:spPr>
            <p:txBody>
              <a:bodyPr/>
              <a:lstStyle/>
              <a:p>
                <a:r>
                  <a:rPr lang="zh-CN" altLang="en-US">
                    <a:noFill/>
                  </a:rPr>
                  <a:t> </a:t>
                </a:r>
              </a:p>
            </p:txBody>
          </p:sp>
        </mc:Fallback>
      </mc:AlternateContent>
      <p:cxnSp>
        <p:nvCxnSpPr>
          <p:cNvPr id="102" name="直線單箭頭接點 101"/>
          <p:cNvCxnSpPr/>
          <p:nvPr/>
        </p:nvCxnSpPr>
        <p:spPr>
          <a:xfrm flipV="1">
            <a:off x="8608781" y="3017866"/>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p:nvPr/>
        </p:nvCxnSpPr>
        <p:spPr>
          <a:xfrm flipV="1">
            <a:off x="8608781" y="3932164"/>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8328491" y="4250871"/>
            <a:ext cx="497925" cy="6439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5" name="直線單箭頭接點 104"/>
          <p:cNvCxnSpPr/>
          <p:nvPr/>
        </p:nvCxnSpPr>
        <p:spPr>
          <a:xfrm rot="5400000" flipV="1">
            <a:off x="8181296" y="3508468"/>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文字方塊 105"/>
              <p:cNvSpPr txBox="1"/>
              <p:nvPr/>
            </p:nvSpPr>
            <p:spPr>
              <a:xfrm>
                <a:off x="6954208" y="5222024"/>
                <a:ext cx="1829796" cy="8943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1</m:t>
                          </m:r>
                        </m:sup>
                      </m:sSup>
                      <m:r>
                        <a:rPr lang="en-US" altLang="zh-TW" sz="2400" i="1">
                          <a:latin typeface="Cambria Math" panose="02040503050406030204" pitchFamily="18" charset="0"/>
                        </a:rPr>
                        <m:t>=</m:t>
                      </m:r>
                      <m:nary>
                        <m:naryPr>
                          <m:chr m:val="∑"/>
                          <m:subHide m:val="on"/>
                          <m:supHide m:val="on"/>
                          <m:ctrlPr>
                            <a:rPr lang="en-US" altLang="zh-TW" sz="2400" i="1">
                              <a:latin typeface="Cambria Math" panose="02040503050406030204" pitchFamily="18" charset="0"/>
                            </a:rPr>
                          </m:ctrlPr>
                        </m:naryPr>
                        <m:sub/>
                        <m:sup/>
                        <m:e>
                          <m:sSubSup>
                            <m:sSubSupPr>
                              <m:ctrlPr>
                                <a:rPr lang="en-US" altLang="zh-TW" sz="2400" i="1">
                                  <a:latin typeface="Cambria Math" panose="02040503050406030204" pitchFamily="18" charset="0"/>
                                </a:rPr>
                              </m:ctrlPr>
                            </m:sSubSupPr>
                            <m:e>
                              <m:acc>
                                <m:accPr>
                                  <m:chr m:val="̂"/>
                                  <m:ctrlPr>
                                    <a:rPr lang="en-US" altLang="zh-TW"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m:t>
                              </m:r>
                            </m:sub>
                            <m:sup>
                              <m:r>
                                <a:rPr lang="en-US" altLang="zh-TW" sz="2400" i="1">
                                  <a:latin typeface="Cambria Math" panose="02040503050406030204" pitchFamily="18" charset="0"/>
                                </a:rPr>
                                <m:t>𝑖</m:t>
                              </m:r>
                            </m:sup>
                          </m:sSubSup>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𝑖</m:t>
                              </m:r>
                            </m:sup>
                          </m:sSup>
                        </m:e>
                      </m:nary>
                    </m:oMath>
                  </m:oMathPara>
                </a14:m>
                <a:endParaRPr lang="zh-TW" altLang="en-US" sz="2400" dirty="0"/>
              </a:p>
            </p:txBody>
          </p:sp>
        </mc:Choice>
        <mc:Fallback xmlns="">
          <p:sp>
            <p:nvSpPr>
              <p:cNvPr id="106" name="文字方塊 105"/>
              <p:cNvSpPr txBox="1">
                <a:spLocks noRot="1" noChangeAspect="1" noMove="1" noResize="1" noEditPoints="1" noAdjustHandles="1" noChangeArrowheads="1" noChangeShapeType="1" noTextEdit="1"/>
              </p:cNvSpPr>
              <p:nvPr/>
            </p:nvSpPr>
            <p:spPr>
              <a:xfrm>
                <a:off x="6954208" y="5222024"/>
                <a:ext cx="1829796" cy="89434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字方塊 106"/>
              <p:cNvSpPr txBox="1"/>
              <p:nvPr/>
            </p:nvSpPr>
            <p:spPr>
              <a:xfrm>
                <a:off x="7368770" y="6098572"/>
                <a:ext cx="22091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FF0000"/>
                          </a:solidFill>
                          <a:latin typeface="Cambria Math" panose="02040503050406030204" pitchFamily="18" charset="0"/>
                        </a:rPr>
                        <m:t>=0.5</m:t>
                      </m:r>
                      <m:sSup>
                        <m:sSupPr>
                          <m:ctrlPr>
                            <a:rPr lang="en-US" altLang="zh-TW" sz="2400" i="1">
                              <a:solidFill>
                                <a:srgbClr val="FF0000"/>
                              </a:solidFill>
                              <a:latin typeface="Cambria Math" panose="02040503050406030204" pitchFamily="18" charset="0"/>
                            </a:rPr>
                          </m:ctrlPr>
                        </m:sSupPr>
                        <m:e>
                          <m:r>
                            <a:rPr lang="en-US" altLang="zh-TW" sz="2400" i="1">
                              <a:solidFill>
                                <a:srgbClr val="FF0000"/>
                              </a:solidFill>
                              <a:latin typeface="Cambria Math" panose="02040503050406030204" pitchFamily="18" charset="0"/>
                            </a:rPr>
                            <m:t>h</m:t>
                          </m:r>
                        </m:e>
                        <m:sup>
                          <m:r>
                            <a:rPr lang="en-US" altLang="zh-TW" sz="2400" i="1">
                              <a:solidFill>
                                <a:srgbClr val="FF0000"/>
                              </a:solidFill>
                              <a:latin typeface="Cambria Math" panose="02040503050406030204" pitchFamily="18" charset="0"/>
                            </a:rPr>
                            <m:t>3</m:t>
                          </m:r>
                        </m:sup>
                      </m:sSup>
                      <m:r>
                        <a:rPr lang="en-US" altLang="zh-TW" sz="2400" i="1">
                          <a:solidFill>
                            <a:srgbClr val="FF0000"/>
                          </a:solidFill>
                          <a:latin typeface="Cambria Math" panose="02040503050406030204" pitchFamily="18" charset="0"/>
                        </a:rPr>
                        <m:t>+0.5</m:t>
                      </m:r>
                      <m:sSup>
                        <m:sSupPr>
                          <m:ctrlPr>
                            <a:rPr lang="en-US" altLang="zh-TW" sz="2400" i="1">
                              <a:solidFill>
                                <a:srgbClr val="FF0000"/>
                              </a:solidFill>
                              <a:latin typeface="Cambria Math" panose="02040503050406030204" pitchFamily="18" charset="0"/>
                            </a:rPr>
                          </m:ctrlPr>
                        </m:sSupPr>
                        <m:e>
                          <m:r>
                            <a:rPr lang="en-US" altLang="zh-TW" sz="2400" i="1">
                              <a:solidFill>
                                <a:srgbClr val="FF0000"/>
                              </a:solidFill>
                              <a:latin typeface="Cambria Math" panose="02040503050406030204" pitchFamily="18" charset="0"/>
                            </a:rPr>
                            <m:t>h</m:t>
                          </m:r>
                        </m:e>
                        <m:sup>
                          <m:r>
                            <a:rPr lang="en-US" altLang="zh-TW" sz="2400" i="1">
                              <a:solidFill>
                                <a:srgbClr val="FF0000"/>
                              </a:solidFill>
                              <a:latin typeface="Cambria Math" panose="02040503050406030204" pitchFamily="18" charset="0"/>
                            </a:rPr>
                            <m:t>4</m:t>
                          </m:r>
                        </m:sup>
                      </m:sSup>
                    </m:oMath>
                  </m:oMathPara>
                </a14:m>
                <a:endParaRPr lang="zh-TW" altLang="en-US" sz="2400" dirty="0">
                  <a:solidFill>
                    <a:srgbClr val="FF0000"/>
                  </a:solidFill>
                </a:endParaRPr>
              </a:p>
            </p:txBody>
          </p:sp>
        </mc:Choice>
        <mc:Fallback xmlns="">
          <p:sp>
            <p:nvSpPr>
              <p:cNvPr id="107" name="文字方塊 106"/>
              <p:cNvSpPr txBox="1">
                <a:spLocks noRot="1" noChangeAspect="1" noMove="1" noResize="1" noEditPoints="1" noAdjustHandles="1" noChangeArrowheads="1" noChangeShapeType="1" noTextEdit="1"/>
              </p:cNvSpPr>
              <p:nvPr/>
            </p:nvSpPr>
            <p:spPr>
              <a:xfrm>
                <a:off x="7368770" y="6098572"/>
                <a:ext cx="2209195" cy="369332"/>
              </a:xfrm>
              <a:prstGeom prst="rect">
                <a:avLst/>
              </a:prstGeom>
              <a:blipFill>
                <a:blip r:embed="rId10"/>
                <a:stretch>
                  <a:fillRect l="-552" r="-552" b="-8197"/>
                </a:stretch>
              </a:blipFill>
            </p:spPr>
            <p:txBody>
              <a:bodyPr/>
              <a:lstStyle/>
              <a:p>
                <a:r>
                  <a:rPr lang="zh-CN" altLang="en-US">
                    <a:noFill/>
                  </a:rPr>
                  <a:t> </a:t>
                </a:r>
              </a:p>
            </p:txBody>
          </p:sp>
        </mc:Fallback>
      </mc:AlternateContent>
      <p:cxnSp>
        <p:nvCxnSpPr>
          <p:cNvPr id="108" name="直線單箭頭接點 107"/>
          <p:cNvCxnSpPr/>
          <p:nvPr/>
        </p:nvCxnSpPr>
        <p:spPr>
          <a:xfrm>
            <a:off x="7924838" y="2353993"/>
            <a:ext cx="430373" cy="9965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文字方塊 90"/>
              <p:cNvSpPr txBox="1"/>
              <p:nvPr/>
            </p:nvSpPr>
            <p:spPr>
              <a:xfrm>
                <a:off x="2610613" y="4500118"/>
                <a:ext cx="420628"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91" name="文字方塊 90"/>
              <p:cNvSpPr txBox="1">
                <a:spLocks noRot="1" noChangeAspect="1" noMove="1" noResize="1" noEditPoints="1" noAdjustHandles="1" noChangeArrowheads="1" noChangeShapeType="1" noTextEdit="1"/>
              </p:cNvSpPr>
              <p:nvPr/>
            </p:nvSpPr>
            <p:spPr>
              <a:xfrm>
                <a:off x="2610613" y="4500118"/>
                <a:ext cx="420628" cy="372859"/>
              </a:xfrm>
              <a:prstGeom prst="rect">
                <a:avLst/>
              </a:prstGeom>
              <a:blipFill>
                <a:blip r:embed="rId11"/>
                <a:stretch>
                  <a:fillRect l="-7246" r="-4348"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文字方塊 108"/>
              <p:cNvSpPr txBox="1"/>
              <p:nvPr/>
            </p:nvSpPr>
            <p:spPr>
              <a:xfrm>
                <a:off x="3548120" y="4499347"/>
                <a:ext cx="427233" cy="373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sub>
                        <m:sup>
                          <m:r>
                            <a:rPr lang="en-US" altLang="zh-TW" sz="2400" i="1">
                              <a:latin typeface="Cambria Math" panose="02040503050406030204" pitchFamily="18" charset="0"/>
                            </a:rPr>
                            <m:t>2</m:t>
                          </m:r>
                        </m:sup>
                      </m:sSubSup>
                    </m:oMath>
                  </m:oMathPara>
                </a14:m>
                <a:endParaRPr lang="zh-TW" altLang="en-US" sz="2400" dirty="0"/>
              </a:p>
            </p:txBody>
          </p:sp>
        </mc:Choice>
        <mc:Fallback xmlns="">
          <p:sp>
            <p:nvSpPr>
              <p:cNvPr id="109" name="文字方塊 108"/>
              <p:cNvSpPr txBox="1">
                <a:spLocks noRot="1" noChangeAspect="1" noMove="1" noResize="1" noEditPoints="1" noAdjustHandles="1" noChangeArrowheads="1" noChangeShapeType="1" noTextEdit="1"/>
              </p:cNvSpPr>
              <p:nvPr/>
            </p:nvSpPr>
            <p:spPr>
              <a:xfrm>
                <a:off x="3548120" y="4499347"/>
                <a:ext cx="427233" cy="373628"/>
              </a:xfrm>
              <a:prstGeom prst="rect">
                <a:avLst/>
              </a:prstGeom>
              <a:blipFill>
                <a:blip r:embed="rId12"/>
                <a:stretch>
                  <a:fillRect l="-7143" r="-4286"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字方塊 109"/>
              <p:cNvSpPr txBox="1"/>
              <p:nvPr/>
            </p:nvSpPr>
            <p:spPr>
              <a:xfrm>
                <a:off x="4530713" y="4497487"/>
                <a:ext cx="427233" cy="375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sub>
                        <m:sup>
                          <m:r>
                            <a:rPr lang="en-US" altLang="zh-TW" sz="2400" i="1">
                              <a:latin typeface="Cambria Math" panose="02040503050406030204" pitchFamily="18" charset="0"/>
                            </a:rPr>
                            <m:t>3</m:t>
                          </m:r>
                        </m:sup>
                      </m:sSubSup>
                    </m:oMath>
                  </m:oMathPara>
                </a14:m>
                <a:endParaRPr lang="zh-TW" altLang="en-US" sz="24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4530713" y="4497487"/>
                <a:ext cx="427233" cy="375424"/>
              </a:xfrm>
              <a:prstGeom prst="rect">
                <a:avLst/>
              </a:prstGeom>
              <a:blipFill>
                <a:blip r:embed="rId13"/>
                <a:stretch>
                  <a:fillRect l="-7143" r="-4286"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5513306" y="4500886"/>
                <a:ext cx="427233" cy="3720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1</m:t>
                          </m:r>
                        </m:sub>
                        <m:sup>
                          <m:r>
                            <a:rPr lang="en-US" altLang="zh-TW" sz="2400" i="1">
                              <a:latin typeface="Cambria Math" panose="02040503050406030204" pitchFamily="18" charset="0"/>
                            </a:rPr>
                            <m:t>4</m:t>
                          </m:r>
                        </m:sup>
                      </m:sSubSup>
                    </m:oMath>
                  </m:oMathPara>
                </a14:m>
                <a:endParaRPr lang="zh-TW" altLang="en-US" sz="2400" dirty="0"/>
              </a:p>
            </p:txBody>
          </p:sp>
        </mc:Choice>
        <mc:Fallback xmlns="">
          <p:sp>
            <p:nvSpPr>
              <p:cNvPr id="111" name="文字方塊 110"/>
              <p:cNvSpPr txBox="1">
                <a:spLocks noRot="1" noChangeAspect="1" noMove="1" noResize="1" noEditPoints="1" noAdjustHandles="1" noChangeArrowheads="1" noChangeShapeType="1" noTextEdit="1"/>
              </p:cNvSpPr>
              <p:nvPr/>
            </p:nvSpPr>
            <p:spPr>
              <a:xfrm>
                <a:off x="5513306" y="4500886"/>
                <a:ext cx="427233" cy="372090"/>
              </a:xfrm>
              <a:prstGeom prst="rect">
                <a:avLst/>
              </a:prstGeom>
              <a:blipFill>
                <a:blip r:embed="rId14"/>
                <a:stretch>
                  <a:fillRect l="-7143" r="-4286" b="-16393"/>
                </a:stretch>
              </a:blipFill>
            </p:spPr>
            <p:txBody>
              <a:bodyPr/>
              <a:lstStyle/>
              <a:p>
                <a:r>
                  <a:rPr lang="zh-CN" altLang="en-US">
                    <a:noFill/>
                  </a:rPr>
                  <a:t> </a:t>
                </a:r>
              </a:p>
            </p:txBody>
          </p:sp>
        </mc:Fallback>
      </mc:AlternateContent>
      <p:sp>
        <p:nvSpPr>
          <p:cNvPr id="112" name="文字方塊 111"/>
          <p:cNvSpPr txBox="1"/>
          <p:nvPr/>
        </p:nvSpPr>
        <p:spPr>
          <a:xfrm>
            <a:off x="2017146" y="3239420"/>
            <a:ext cx="583092" cy="461665"/>
          </a:xfrm>
          <a:prstGeom prst="rect">
            <a:avLst/>
          </a:prstGeom>
          <a:noFill/>
        </p:spPr>
        <p:txBody>
          <a:bodyPr wrap="square" rtlCol="0">
            <a:spAutoFit/>
          </a:bodyPr>
          <a:lstStyle/>
          <a:p>
            <a:r>
              <a:rPr lang="en-US" altLang="zh-TW" sz="2400" dirty="0">
                <a:solidFill>
                  <a:srgbClr val="FF0000"/>
                </a:solidFill>
              </a:rPr>
              <a:t>0.0</a:t>
            </a:r>
            <a:endParaRPr lang="zh-TW" altLang="en-US" sz="2400" dirty="0">
              <a:solidFill>
                <a:srgbClr val="FF0000"/>
              </a:solidFill>
            </a:endParaRPr>
          </a:p>
        </p:txBody>
      </p:sp>
      <p:sp>
        <p:nvSpPr>
          <p:cNvPr id="113" name="文字方塊 112"/>
          <p:cNvSpPr txBox="1"/>
          <p:nvPr/>
        </p:nvSpPr>
        <p:spPr>
          <a:xfrm>
            <a:off x="3043861" y="3245934"/>
            <a:ext cx="583092" cy="461665"/>
          </a:xfrm>
          <a:prstGeom prst="rect">
            <a:avLst/>
          </a:prstGeom>
          <a:noFill/>
        </p:spPr>
        <p:txBody>
          <a:bodyPr wrap="square" rtlCol="0">
            <a:spAutoFit/>
          </a:bodyPr>
          <a:lstStyle/>
          <a:p>
            <a:r>
              <a:rPr lang="en-US" altLang="zh-TW" sz="2400" dirty="0">
                <a:solidFill>
                  <a:srgbClr val="FF0000"/>
                </a:solidFill>
              </a:rPr>
              <a:t>0.0</a:t>
            </a:r>
            <a:endParaRPr lang="zh-TW" altLang="en-US" sz="2400" dirty="0">
              <a:solidFill>
                <a:srgbClr val="FF0000"/>
              </a:solidFill>
            </a:endParaRPr>
          </a:p>
        </p:txBody>
      </p:sp>
      <p:sp>
        <p:nvSpPr>
          <p:cNvPr id="114" name="文字方塊 113"/>
          <p:cNvSpPr txBox="1"/>
          <p:nvPr/>
        </p:nvSpPr>
        <p:spPr>
          <a:xfrm>
            <a:off x="4025723" y="3264683"/>
            <a:ext cx="583092" cy="461665"/>
          </a:xfrm>
          <a:prstGeom prst="rect">
            <a:avLst/>
          </a:prstGeom>
          <a:noFill/>
        </p:spPr>
        <p:txBody>
          <a:bodyPr wrap="square" rtlCol="0">
            <a:spAutoFit/>
          </a:bodyPr>
          <a:lstStyle/>
          <a:p>
            <a:r>
              <a:rPr lang="en-US" altLang="zh-TW" sz="2400" dirty="0">
                <a:solidFill>
                  <a:srgbClr val="FF0000"/>
                </a:solidFill>
              </a:rPr>
              <a:t>0.5</a:t>
            </a:r>
            <a:endParaRPr lang="zh-TW" altLang="en-US" sz="2400" dirty="0">
              <a:solidFill>
                <a:srgbClr val="FF0000"/>
              </a:solidFill>
            </a:endParaRPr>
          </a:p>
        </p:txBody>
      </p:sp>
      <p:sp>
        <p:nvSpPr>
          <p:cNvPr id="115" name="文字方塊 114"/>
          <p:cNvSpPr txBox="1"/>
          <p:nvPr/>
        </p:nvSpPr>
        <p:spPr>
          <a:xfrm>
            <a:off x="5061761" y="3254635"/>
            <a:ext cx="583092" cy="461665"/>
          </a:xfrm>
          <a:prstGeom prst="rect">
            <a:avLst/>
          </a:prstGeom>
          <a:noFill/>
        </p:spPr>
        <p:txBody>
          <a:bodyPr wrap="square" rtlCol="0">
            <a:spAutoFit/>
          </a:bodyPr>
          <a:lstStyle/>
          <a:p>
            <a:r>
              <a:rPr lang="en-US" altLang="zh-TW" sz="2400" dirty="0">
                <a:solidFill>
                  <a:srgbClr val="FF0000"/>
                </a:solidFill>
              </a:rPr>
              <a:t>0.5</a:t>
            </a:r>
            <a:endParaRPr lang="zh-TW" altLang="en-US" sz="2400" dirty="0">
              <a:solidFill>
                <a:srgbClr val="FF0000"/>
              </a:solidFill>
            </a:endParaRPr>
          </a:p>
        </p:txBody>
      </p:sp>
      <p:sp>
        <p:nvSpPr>
          <p:cNvPr id="116" name="矩形 115"/>
          <p:cNvSpPr/>
          <p:nvPr/>
        </p:nvSpPr>
        <p:spPr>
          <a:xfrm>
            <a:off x="2510887" y="3934018"/>
            <a:ext cx="3456558" cy="34468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err="1"/>
              <a:t>softmax</a:t>
            </a:r>
            <a:endParaRPr lang="zh-TW" altLang="en-US" sz="2400" dirty="0"/>
          </a:p>
        </p:txBody>
      </p:sp>
      <mc:AlternateContent xmlns:mc="http://schemas.openxmlformats.org/markup-compatibility/2006" xmlns:a14="http://schemas.microsoft.com/office/drawing/2010/main">
        <mc:Choice Requires="a14">
          <p:sp>
            <p:nvSpPr>
              <p:cNvPr id="117" name="文字方塊 116"/>
              <p:cNvSpPr txBox="1"/>
              <p:nvPr/>
            </p:nvSpPr>
            <p:spPr>
              <a:xfrm>
                <a:off x="2516620" y="3297028"/>
                <a:ext cx="420628" cy="3728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117" name="文字方塊 116"/>
              <p:cNvSpPr txBox="1">
                <a:spLocks noRot="1" noChangeAspect="1" noMove="1" noResize="1" noEditPoints="1" noAdjustHandles="1" noChangeArrowheads="1" noChangeShapeType="1" noTextEdit="1"/>
              </p:cNvSpPr>
              <p:nvPr/>
            </p:nvSpPr>
            <p:spPr>
              <a:xfrm>
                <a:off x="2516620" y="3297028"/>
                <a:ext cx="420628" cy="372859"/>
              </a:xfrm>
              <a:prstGeom prst="rect">
                <a:avLst/>
              </a:prstGeom>
              <a:blipFill>
                <a:blip r:embed="rId15"/>
                <a:stretch>
                  <a:fillRect l="-8696" t="-16393" r="-49275"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字方塊 117"/>
              <p:cNvSpPr txBox="1"/>
              <p:nvPr/>
            </p:nvSpPr>
            <p:spPr>
              <a:xfrm>
                <a:off x="3532226" y="3297027"/>
                <a:ext cx="427233" cy="3736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m:t>
                          </m:r>
                        </m:sub>
                        <m:sup>
                          <m:r>
                            <a:rPr lang="en-US" altLang="zh-TW" sz="2400" i="1">
                              <a:latin typeface="Cambria Math" panose="02040503050406030204" pitchFamily="18" charset="0"/>
                            </a:rPr>
                            <m:t>2</m:t>
                          </m:r>
                        </m:sup>
                      </m:sSubSup>
                    </m:oMath>
                  </m:oMathPara>
                </a14:m>
                <a:endParaRPr lang="zh-TW" altLang="en-US" sz="2400" dirty="0"/>
              </a:p>
            </p:txBody>
          </p:sp>
        </mc:Choice>
        <mc:Fallback xmlns="">
          <p:sp>
            <p:nvSpPr>
              <p:cNvPr id="118" name="文字方塊 117"/>
              <p:cNvSpPr txBox="1">
                <a:spLocks noRot="1" noChangeAspect="1" noMove="1" noResize="1" noEditPoints="1" noAdjustHandles="1" noChangeArrowheads="1" noChangeShapeType="1" noTextEdit="1"/>
              </p:cNvSpPr>
              <p:nvPr/>
            </p:nvSpPr>
            <p:spPr>
              <a:xfrm>
                <a:off x="3532226" y="3297027"/>
                <a:ext cx="427233" cy="373628"/>
              </a:xfrm>
              <a:prstGeom prst="rect">
                <a:avLst/>
              </a:prstGeom>
              <a:blipFill>
                <a:blip r:embed="rId16"/>
                <a:stretch>
                  <a:fillRect l="-7042" t="-16393" r="-47887"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字方塊 118"/>
              <p:cNvSpPr txBox="1"/>
              <p:nvPr/>
            </p:nvSpPr>
            <p:spPr>
              <a:xfrm>
                <a:off x="4534466" y="3297027"/>
                <a:ext cx="427233" cy="3754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m:t>
                          </m:r>
                        </m:sub>
                        <m:sup>
                          <m:r>
                            <a:rPr lang="en-US" altLang="zh-TW" sz="2400" i="1">
                              <a:latin typeface="Cambria Math" panose="02040503050406030204" pitchFamily="18" charset="0"/>
                            </a:rPr>
                            <m:t>3</m:t>
                          </m:r>
                        </m:sup>
                      </m:sSubSup>
                    </m:oMath>
                  </m:oMathPara>
                </a14:m>
                <a:endParaRPr lang="zh-TW" altLang="en-US" sz="2400" dirty="0"/>
              </a:p>
            </p:txBody>
          </p:sp>
        </mc:Choice>
        <mc:Fallback xmlns="">
          <p:sp>
            <p:nvSpPr>
              <p:cNvPr id="119" name="文字方塊 118"/>
              <p:cNvSpPr txBox="1">
                <a:spLocks noRot="1" noChangeAspect="1" noMove="1" noResize="1" noEditPoints="1" noAdjustHandles="1" noChangeArrowheads="1" noChangeShapeType="1" noTextEdit="1"/>
              </p:cNvSpPr>
              <p:nvPr/>
            </p:nvSpPr>
            <p:spPr>
              <a:xfrm>
                <a:off x="4534466" y="3297027"/>
                <a:ext cx="427233" cy="375424"/>
              </a:xfrm>
              <a:prstGeom prst="rect">
                <a:avLst/>
              </a:prstGeom>
              <a:blipFill>
                <a:blip r:embed="rId17"/>
                <a:stretch>
                  <a:fillRect l="-8571" t="-16393" r="-48571" b="-163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字方塊 120"/>
              <p:cNvSpPr txBox="1"/>
              <p:nvPr/>
            </p:nvSpPr>
            <p:spPr>
              <a:xfrm>
                <a:off x="5578342" y="3297027"/>
                <a:ext cx="427233" cy="3720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acc>
                            <m:accPr>
                              <m:chr m:val="̂"/>
                              <m:ctrlPr>
                                <a:rPr lang="zh-TW" altLang="en-US" sz="2400" i="1">
                                  <a:latin typeface="Cambria Math" panose="02040503050406030204" pitchFamily="18" charset="0"/>
                                </a:rPr>
                              </m:ctrlPr>
                            </m:accPr>
                            <m:e>
                              <m:r>
                                <a:rPr lang="zh-TW" altLang="en-US" sz="2400" i="1">
                                  <a:latin typeface="Cambria Math" panose="02040503050406030204" pitchFamily="18" charset="0"/>
                                </a:rPr>
                                <m:t>𝛼</m:t>
                              </m:r>
                            </m:e>
                          </m:acc>
                        </m:e>
                        <m:sub>
                          <m:r>
                            <a:rPr lang="en-US" altLang="zh-TW" sz="2400" i="1">
                              <a:latin typeface="Cambria Math" panose="02040503050406030204" pitchFamily="18" charset="0"/>
                            </a:rPr>
                            <m:t>1</m:t>
                          </m:r>
                        </m:sub>
                        <m:sup>
                          <m:r>
                            <a:rPr lang="en-US" altLang="zh-TW" sz="2400" i="1">
                              <a:latin typeface="Cambria Math" panose="02040503050406030204" pitchFamily="18" charset="0"/>
                            </a:rPr>
                            <m:t>4</m:t>
                          </m:r>
                        </m:sup>
                      </m:sSubSup>
                    </m:oMath>
                  </m:oMathPara>
                </a14:m>
                <a:endParaRPr lang="zh-TW" altLang="en-US" sz="2400" dirty="0"/>
              </a:p>
            </p:txBody>
          </p:sp>
        </mc:Choice>
        <mc:Fallback xmlns="">
          <p:sp>
            <p:nvSpPr>
              <p:cNvPr id="121" name="文字方塊 120"/>
              <p:cNvSpPr txBox="1">
                <a:spLocks noRot="1" noChangeAspect="1" noMove="1" noResize="1" noEditPoints="1" noAdjustHandles="1" noChangeArrowheads="1" noChangeShapeType="1" noTextEdit="1"/>
              </p:cNvSpPr>
              <p:nvPr/>
            </p:nvSpPr>
            <p:spPr>
              <a:xfrm>
                <a:off x="5578342" y="3297027"/>
                <a:ext cx="427233" cy="372090"/>
              </a:xfrm>
              <a:prstGeom prst="rect">
                <a:avLst/>
              </a:prstGeom>
              <a:blipFill>
                <a:blip r:embed="rId18"/>
                <a:stretch>
                  <a:fillRect l="-7143" t="-16393" r="-50000" b="-16393"/>
                </a:stretch>
              </a:blipFill>
            </p:spPr>
            <p:txBody>
              <a:bodyPr/>
              <a:lstStyle/>
              <a:p>
                <a:r>
                  <a:rPr lang="zh-CN" altLang="en-US">
                    <a:noFill/>
                  </a:rPr>
                  <a:t> </a:t>
                </a:r>
              </a:p>
            </p:txBody>
          </p:sp>
        </mc:Fallback>
      </mc:AlternateContent>
      <p:cxnSp>
        <p:nvCxnSpPr>
          <p:cNvPr id="124" name="直線單箭頭接點 123"/>
          <p:cNvCxnSpPr/>
          <p:nvPr/>
        </p:nvCxnSpPr>
        <p:spPr>
          <a:xfrm flipV="1">
            <a:off x="2766078" y="4324469"/>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flipV="1">
            <a:off x="3706601" y="4324469"/>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p:nvPr/>
        </p:nvCxnSpPr>
        <p:spPr>
          <a:xfrm flipV="1">
            <a:off x="4700057" y="4324469"/>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p:nvPr/>
        </p:nvCxnSpPr>
        <p:spPr>
          <a:xfrm flipV="1">
            <a:off x="5674060" y="4324469"/>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p:nvPr/>
        </p:nvCxnSpPr>
        <p:spPr>
          <a:xfrm flipV="1">
            <a:off x="2766078" y="3700664"/>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p:nvPr/>
        </p:nvCxnSpPr>
        <p:spPr>
          <a:xfrm flipV="1">
            <a:off x="3706601" y="3700664"/>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p:nvPr/>
        </p:nvCxnSpPr>
        <p:spPr>
          <a:xfrm flipV="1">
            <a:off x="4700057" y="3700664"/>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p:nvPr/>
        </p:nvCxnSpPr>
        <p:spPr>
          <a:xfrm flipV="1">
            <a:off x="5674060" y="3700664"/>
            <a:ext cx="0" cy="1846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群組 131"/>
          <p:cNvGrpSpPr/>
          <p:nvPr/>
        </p:nvGrpSpPr>
        <p:grpSpPr>
          <a:xfrm>
            <a:off x="2453497" y="4922939"/>
            <a:ext cx="3541193" cy="1659556"/>
            <a:chOff x="929496" y="4922939"/>
            <a:chExt cx="3541193" cy="1659556"/>
          </a:xfrm>
        </p:grpSpPr>
        <p:sp>
          <p:nvSpPr>
            <p:cNvPr id="133" name="矩形 132"/>
            <p:cNvSpPr/>
            <p:nvPr/>
          </p:nvSpPr>
          <p:spPr>
            <a:xfrm>
              <a:off x="1011245" y="492871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134" name="矩形 133"/>
            <p:cNvSpPr/>
            <p:nvPr/>
          </p:nvSpPr>
          <p:spPr>
            <a:xfrm>
              <a:off x="1970169" y="492871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135" name="矩形 134"/>
            <p:cNvSpPr/>
            <p:nvPr/>
          </p:nvSpPr>
          <p:spPr>
            <a:xfrm>
              <a:off x="1011245" y="5917021"/>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36" name="矩形 135"/>
            <p:cNvSpPr/>
            <p:nvPr/>
          </p:nvSpPr>
          <p:spPr>
            <a:xfrm>
              <a:off x="3937080"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37" name="文字方塊 136"/>
            <p:cNvSpPr txBox="1"/>
            <p:nvPr/>
          </p:nvSpPr>
          <p:spPr>
            <a:xfrm>
              <a:off x="929496" y="6003860"/>
              <a:ext cx="628650" cy="461665"/>
            </a:xfrm>
            <a:prstGeom prst="rect">
              <a:avLst/>
            </a:prstGeom>
            <a:noFill/>
          </p:spPr>
          <p:txBody>
            <a:bodyPr wrap="square" rtlCol="0">
              <a:spAutoFit/>
            </a:bodyPr>
            <a:lstStyle/>
            <a:p>
              <a:pPr algn="ctr"/>
              <a:r>
                <a:rPr lang="zh-TW" altLang="en-US" sz="2400" dirty="0"/>
                <a:t>機</a:t>
              </a:r>
            </a:p>
          </p:txBody>
        </p:sp>
        <p:sp>
          <p:nvSpPr>
            <p:cNvPr id="138" name="文字方塊 137"/>
            <p:cNvSpPr txBox="1"/>
            <p:nvPr/>
          </p:nvSpPr>
          <p:spPr>
            <a:xfrm>
              <a:off x="3842039" y="6003860"/>
              <a:ext cx="628650" cy="461665"/>
            </a:xfrm>
            <a:prstGeom prst="rect">
              <a:avLst/>
            </a:prstGeom>
            <a:noFill/>
          </p:spPr>
          <p:txBody>
            <a:bodyPr wrap="square" rtlCol="0">
              <a:spAutoFit/>
            </a:bodyPr>
            <a:lstStyle/>
            <a:p>
              <a:pPr algn="ctr"/>
              <a:r>
                <a:rPr lang="zh-TW" altLang="en-US" sz="2400" dirty="0"/>
                <a:t>習</a:t>
              </a:r>
            </a:p>
          </p:txBody>
        </p:sp>
        <p:sp>
          <p:nvSpPr>
            <p:cNvPr id="139" name="矩形 138"/>
            <p:cNvSpPr/>
            <p:nvPr/>
          </p:nvSpPr>
          <p:spPr>
            <a:xfrm>
              <a:off x="1968875"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40" name="文字方塊 139"/>
            <p:cNvSpPr txBox="1"/>
            <p:nvPr/>
          </p:nvSpPr>
          <p:spPr>
            <a:xfrm>
              <a:off x="1887126" y="6003860"/>
              <a:ext cx="628650" cy="461665"/>
            </a:xfrm>
            <a:prstGeom prst="rect">
              <a:avLst/>
            </a:prstGeom>
            <a:noFill/>
          </p:spPr>
          <p:txBody>
            <a:bodyPr wrap="square" rtlCol="0">
              <a:spAutoFit/>
            </a:bodyPr>
            <a:lstStyle/>
            <a:p>
              <a:pPr algn="ctr"/>
              <a:r>
                <a:rPr lang="zh-TW" altLang="en-US" sz="2400" dirty="0"/>
                <a:t>器</a:t>
              </a:r>
            </a:p>
          </p:txBody>
        </p:sp>
        <p:sp>
          <p:nvSpPr>
            <p:cNvPr id="141" name="矩形 140"/>
            <p:cNvSpPr/>
            <p:nvPr/>
          </p:nvSpPr>
          <p:spPr>
            <a:xfrm>
              <a:off x="2931122"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142" name="文字方塊 141"/>
            <p:cNvSpPr txBox="1"/>
            <p:nvPr/>
          </p:nvSpPr>
          <p:spPr>
            <a:xfrm>
              <a:off x="2842727" y="6003860"/>
              <a:ext cx="628650" cy="461665"/>
            </a:xfrm>
            <a:prstGeom prst="rect">
              <a:avLst/>
            </a:prstGeom>
            <a:noFill/>
          </p:spPr>
          <p:txBody>
            <a:bodyPr wrap="square" rtlCol="0">
              <a:spAutoFit/>
            </a:bodyPr>
            <a:lstStyle/>
            <a:p>
              <a:pPr algn="ctr"/>
              <a:r>
                <a:rPr lang="zh-TW" altLang="en-US" sz="2400" dirty="0"/>
                <a:t>學</a:t>
              </a:r>
            </a:p>
          </p:txBody>
        </p:sp>
        <p:cxnSp>
          <p:nvCxnSpPr>
            <p:cNvPr id="143" name="直線單箭頭接點 142"/>
            <p:cNvCxnSpPr/>
            <p:nvPr/>
          </p:nvCxnSpPr>
          <p:spPr>
            <a:xfrm>
              <a:off x="1476697"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線單箭頭接點 143"/>
            <p:cNvCxnSpPr/>
            <p:nvPr/>
          </p:nvCxnSpPr>
          <p:spPr>
            <a:xfrm flipV="1">
              <a:off x="1245482" y="556881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p:cNvCxnSpPr/>
            <p:nvPr/>
          </p:nvCxnSpPr>
          <p:spPr>
            <a:xfrm flipV="1">
              <a:off x="4155142" y="555384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p:cNvCxnSpPr/>
            <p:nvPr/>
          </p:nvCxnSpPr>
          <p:spPr>
            <a:xfrm flipV="1">
              <a:off x="3157052" y="555384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線單箭頭接點 146"/>
            <p:cNvCxnSpPr/>
            <p:nvPr/>
          </p:nvCxnSpPr>
          <p:spPr>
            <a:xfrm flipV="1">
              <a:off x="2201451" y="557170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48" name="矩形 147"/>
            <p:cNvSpPr/>
            <p:nvPr/>
          </p:nvSpPr>
          <p:spPr>
            <a:xfrm>
              <a:off x="2932580" y="4948034"/>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149" name="直線單箭頭接點 148"/>
            <p:cNvCxnSpPr/>
            <p:nvPr/>
          </p:nvCxnSpPr>
          <p:spPr>
            <a:xfrm>
              <a:off x="2439108"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0" name="矩形 149"/>
            <p:cNvSpPr/>
            <p:nvPr/>
          </p:nvSpPr>
          <p:spPr>
            <a:xfrm>
              <a:off x="3917484" y="4922939"/>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151" name="直線單箭頭接點 150"/>
            <p:cNvCxnSpPr/>
            <p:nvPr/>
          </p:nvCxnSpPr>
          <p:spPr>
            <a:xfrm>
              <a:off x="3424012"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2" name="文字方塊 151"/>
                <p:cNvSpPr txBox="1"/>
                <p:nvPr/>
              </p:nvSpPr>
              <p:spPr>
                <a:xfrm>
                  <a:off x="1083806" y="5070456"/>
                  <a:ext cx="3977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52" name="文字方塊 151"/>
                <p:cNvSpPr txBox="1">
                  <a:spLocks noRot="1" noChangeAspect="1" noMove="1" noResize="1" noEditPoints="1" noAdjustHandles="1" noChangeArrowheads="1" noChangeShapeType="1" noTextEdit="1"/>
                </p:cNvSpPr>
                <p:nvPr/>
              </p:nvSpPr>
              <p:spPr>
                <a:xfrm>
                  <a:off x="1083806" y="5070456"/>
                  <a:ext cx="397737" cy="369332"/>
                </a:xfrm>
                <a:prstGeom prst="rect">
                  <a:avLst/>
                </a:prstGeom>
                <a:blipFill>
                  <a:blip r:embed="rId19"/>
                  <a:stretch>
                    <a:fillRect l="-16923" r="-4615"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文字方塊 152"/>
                <p:cNvSpPr txBox="1"/>
                <p:nvPr/>
              </p:nvSpPr>
              <p:spPr>
                <a:xfrm>
                  <a:off x="2061590" y="5070456"/>
                  <a:ext cx="4043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53" name="文字方塊 152"/>
                <p:cNvSpPr txBox="1">
                  <a:spLocks noRot="1" noChangeAspect="1" noMove="1" noResize="1" noEditPoints="1" noAdjustHandles="1" noChangeArrowheads="1" noChangeShapeType="1" noTextEdit="1"/>
                </p:cNvSpPr>
                <p:nvPr/>
              </p:nvSpPr>
              <p:spPr>
                <a:xfrm>
                  <a:off x="2061590" y="5070456"/>
                  <a:ext cx="404341" cy="369332"/>
                </a:xfrm>
                <a:prstGeom prst="rect">
                  <a:avLst/>
                </a:prstGeom>
                <a:blipFill>
                  <a:blip r:embed="rId20"/>
                  <a:stretch>
                    <a:fillRect l="-16418" r="-2985"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文字方塊 153"/>
                <p:cNvSpPr txBox="1"/>
                <p:nvPr/>
              </p:nvSpPr>
              <p:spPr>
                <a:xfrm>
                  <a:off x="3031786" y="5070456"/>
                  <a:ext cx="4043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54" name="文字方塊 153"/>
                <p:cNvSpPr txBox="1">
                  <a:spLocks noRot="1" noChangeAspect="1" noMove="1" noResize="1" noEditPoints="1" noAdjustHandles="1" noChangeArrowheads="1" noChangeShapeType="1" noTextEdit="1"/>
                </p:cNvSpPr>
                <p:nvPr/>
              </p:nvSpPr>
              <p:spPr>
                <a:xfrm>
                  <a:off x="3031786" y="5070456"/>
                  <a:ext cx="404341" cy="369332"/>
                </a:xfrm>
                <a:prstGeom prst="rect">
                  <a:avLst/>
                </a:prstGeom>
                <a:blipFill>
                  <a:blip r:embed="rId21"/>
                  <a:stretch>
                    <a:fillRect l="-16418" r="-2985"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5" name="文字方塊 154"/>
                <p:cNvSpPr txBox="1"/>
                <p:nvPr/>
              </p:nvSpPr>
              <p:spPr>
                <a:xfrm>
                  <a:off x="4029827" y="5070456"/>
                  <a:ext cx="4043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55" name="文字方塊 154"/>
                <p:cNvSpPr txBox="1">
                  <a:spLocks noRot="1" noChangeAspect="1" noMove="1" noResize="1" noEditPoints="1" noAdjustHandles="1" noChangeArrowheads="1" noChangeShapeType="1" noTextEdit="1"/>
                </p:cNvSpPr>
                <p:nvPr/>
              </p:nvSpPr>
              <p:spPr>
                <a:xfrm>
                  <a:off x="4029827" y="5070456"/>
                  <a:ext cx="404341" cy="369332"/>
                </a:xfrm>
                <a:prstGeom prst="rect">
                  <a:avLst/>
                </a:prstGeom>
                <a:blipFill>
                  <a:blip r:embed="rId22"/>
                  <a:stretch>
                    <a:fillRect l="-16667" r="-4545" b="-833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84332725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P spid="93" grpId="0" animBg="1"/>
      <p:bldP spid="100" grpId="0" animBg="1"/>
      <p:bldP spid="101" grpId="0"/>
      <p:bldP spid="104" grpId="0" animBg="1"/>
      <p:bldP spid="106" grpId="0"/>
      <p:bldP spid="107" grpId="0"/>
      <p:bldP spid="112" grpId="0"/>
      <p:bldP spid="113" grpId="0"/>
      <p:bldP spid="114" grpId="0"/>
      <p:bldP spid="115" grpId="0"/>
      <p:bldP spid="116" grpId="0" animBg="1"/>
      <p:bldP spid="117" grpId="0"/>
      <p:bldP spid="118" grpId="0"/>
      <p:bldP spid="119" grpId="0"/>
      <p:bldP spid="1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381021" y="1770596"/>
            <a:ext cx="7886700" cy="4351338"/>
          </a:xfrm>
        </p:spPr>
        <p:txBody>
          <a:bodyPr/>
          <a:lstStyle/>
          <a:p>
            <a:pPr marL="0" indent="0">
              <a:buNone/>
            </a:pPr>
            <a:r>
              <a:rPr lang="en-US" altLang="zh-TW" b="1" i="1" u="sng" dirty="0"/>
              <a:t>Training</a:t>
            </a:r>
            <a:endParaRPr lang="zh-TW" altLang="en-US" b="1" i="1" u="sng" dirty="0"/>
          </a:p>
        </p:txBody>
      </p:sp>
      <p:sp>
        <p:nvSpPr>
          <p:cNvPr id="4" name="文字方塊 3"/>
          <p:cNvSpPr txBox="1"/>
          <p:nvPr/>
        </p:nvSpPr>
        <p:spPr>
          <a:xfrm>
            <a:off x="5026077" y="1699319"/>
            <a:ext cx="1600200" cy="461665"/>
          </a:xfrm>
          <a:prstGeom prst="rect">
            <a:avLst/>
          </a:prstGeom>
          <a:noFill/>
        </p:spPr>
        <p:txBody>
          <a:bodyPr wrap="square" rtlCol="0">
            <a:spAutoFit/>
          </a:bodyPr>
          <a:lstStyle/>
          <a:p>
            <a:r>
              <a:rPr lang="en-US" altLang="zh-TW" sz="2400" dirty="0"/>
              <a:t>Reference:</a:t>
            </a:r>
            <a:endParaRPr lang="zh-TW" altLang="en-US" sz="2400" dirty="0"/>
          </a:p>
        </p:txBody>
      </p:sp>
      <p:sp>
        <p:nvSpPr>
          <p:cNvPr id="5" name="文字方塊 4"/>
          <p:cNvSpPr txBox="1"/>
          <p:nvPr/>
        </p:nvSpPr>
        <p:spPr>
          <a:xfrm>
            <a:off x="5059282" y="2162814"/>
            <a:ext cx="1397789" cy="461665"/>
          </a:xfrm>
          <a:prstGeom prst="rect">
            <a:avLst/>
          </a:prstGeom>
          <a:noFill/>
        </p:spPr>
        <p:txBody>
          <a:bodyPr wrap="square" rtlCol="0">
            <a:spAutoFit/>
          </a:bodyPr>
          <a:lstStyle/>
          <a:p>
            <a:pPr algn="ctr"/>
            <a:r>
              <a:rPr lang="en-US" altLang="zh-TW" sz="2400" dirty="0"/>
              <a:t>comply</a:t>
            </a:r>
            <a:endParaRPr lang="zh-TW" altLang="en-US" sz="2400" dirty="0"/>
          </a:p>
        </p:txBody>
      </p:sp>
      <p:sp>
        <p:nvSpPr>
          <p:cNvPr id="6" name="文字方塊 5"/>
          <p:cNvSpPr txBox="1"/>
          <p:nvPr/>
        </p:nvSpPr>
        <p:spPr>
          <a:xfrm>
            <a:off x="7215859" y="2261576"/>
            <a:ext cx="774700" cy="461665"/>
          </a:xfrm>
          <a:prstGeom prst="rect">
            <a:avLst/>
          </a:prstGeom>
          <a:noFill/>
        </p:spPr>
        <p:txBody>
          <a:bodyPr wrap="square" rtlCol="0">
            <a:spAutoFit/>
          </a:bodyPr>
          <a:lstStyle/>
          <a:p>
            <a:pPr algn="ctr"/>
            <a:r>
              <a:rPr lang="en-US" altLang="zh-TW" sz="2400" dirty="0"/>
              <a:t>with</a:t>
            </a:r>
            <a:endParaRPr lang="zh-TW" altLang="en-US" sz="2400" dirty="0"/>
          </a:p>
        </p:txBody>
      </p:sp>
      <p:sp>
        <p:nvSpPr>
          <p:cNvPr id="7" name="文字方塊 6"/>
          <p:cNvSpPr txBox="1"/>
          <p:nvPr/>
        </p:nvSpPr>
        <p:spPr>
          <a:xfrm>
            <a:off x="8647681" y="2259959"/>
            <a:ext cx="1305345" cy="461665"/>
          </a:xfrm>
          <a:prstGeom prst="rect">
            <a:avLst/>
          </a:prstGeom>
          <a:noFill/>
        </p:spPr>
        <p:txBody>
          <a:bodyPr wrap="square" rtlCol="0">
            <a:spAutoFit/>
          </a:bodyPr>
          <a:lstStyle/>
          <a:p>
            <a:pPr algn="ctr"/>
            <a:r>
              <a:rPr lang="en-US" altLang="zh-TW" sz="2400" dirty="0"/>
              <a:t>the rule</a:t>
            </a:r>
            <a:endParaRPr lang="zh-TW" altLang="en-US" sz="2400" dirty="0"/>
          </a:p>
        </p:txBody>
      </p:sp>
      <p:cxnSp>
        <p:nvCxnSpPr>
          <p:cNvPr id="15" name="直線單箭頭接點 14"/>
          <p:cNvCxnSpPr/>
          <p:nvPr/>
        </p:nvCxnSpPr>
        <p:spPr>
          <a:xfrm flipV="1">
            <a:off x="5863423" y="4061790"/>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7598427" y="4021421"/>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630848" y="4401581"/>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8" name="矩形 17"/>
          <p:cNvSpPr/>
          <p:nvPr/>
        </p:nvSpPr>
        <p:spPr>
          <a:xfrm>
            <a:off x="7365852" y="4369841"/>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19" name="直線單箭頭接點 18"/>
          <p:cNvCxnSpPr>
            <a:cxnSpLocks/>
            <a:stCxn id="17" idx="3"/>
          </p:cNvCxnSpPr>
          <p:nvPr/>
        </p:nvCxnSpPr>
        <p:spPr>
          <a:xfrm flipV="1">
            <a:off x="6096000" y="4680610"/>
            <a:ext cx="1239442"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5634334" y="5448529"/>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29" name="直線單箭頭接點 28"/>
          <p:cNvCxnSpPr>
            <a:cxnSpLocks/>
          </p:cNvCxnSpPr>
          <p:nvPr/>
        </p:nvCxnSpPr>
        <p:spPr>
          <a:xfrm flipV="1">
            <a:off x="5863423" y="5016025"/>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7384064" y="5421127"/>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31" name="直線單箭頭接點 30"/>
          <p:cNvCxnSpPr>
            <a:cxnSpLocks/>
          </p:cNvCxnSpPr>
          <p:nvPr/>
        </p:nvCxnSpPr>
        <p:spPr>
          <a:xfrm flipV="1">
            <a:off x="7613153" y="4988623"/>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5632590" y="3229064"/>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42" name="文字方塊 41"/>
          <p:cNvSpPr txBox="1"/>
          <p:nvPr/>
        </p:nvSpPr>
        <p:spPr>
          <a:xfrm>
            <a:off x="4323856" y="3175762"/>
            <a:ext cx="1306991" cy="461665"/>
          </a:xfrm>
          <a:prstGeom prst="rect">
            <a:avLst/>
          </a:prstGeom>
          <a:noFill/>
        </p:spPr>
        <p:txBody>
          <a:bodyPr wrap="square" rtlCol="0">
            <a:spAutoFit/>
          </a:bodyPr>
          <a:lstStyle/>
          <a:p>
            <a:pPr algn="ctr"/>
            <a:r>
              <a:rPr lang="en-US" altLang="zh-TW" sz="2400" dirty="0"/>
              <a:t>comply</a:t>
            </a:r>
            <a:endParaRPr lang="zh-TW" altLang="en-US" sz="2400" dirty="0"/>
          </a:p>
        </p:txBody>
      </p:sp>
      <p:sp>
        <p:nvSpPr>
          <p:cNvPr id="43" name="文字方塊 42"/>
          <p:cNvSpPr txBox="1"/>
          <p:nvPr/>
        </p:nvSpPr>
        <p:spPr>
          <a:xfrm>
            <a:off x="4470990" y="3611904"/>
            <a:ext cx="1159857" cy="461665"/>
          </a:xfrm>
          <a:prstGeom prst="rect">
            <a:avLst/>
          </a:prstGeom>
          <a:noFill/>
        </p:spPr>
        <p:txBody>
          <a:bodyPr wrap="square" rtlCol="0">
            <a:spAutoFit/>
          </a:bodyPr>
          <a:lstStyle/>
          <a:p>
            <a:pPr algn="ctr"/>
            <a:r>
              <a:rPr lang="en-US" altLang="zh-TW" sz="2400" dirty="0"/>
              <a:t>abide</a:t>
            </a:r>
            <a:endParaRPr lang="zh-TW" altLang="en-US" sz="2400" dirty="0"/>
          </a:p>
        </p:txBody>
      </p:sp>
      <p:sp>
        <p:nvSpPr>
          <p:cNvPr id="44" name="橢圓 43"/>
          <p:cNvSpPr/>
          <p:nvPr/>
        </p:nvSpPr>
        <p:spPr>
          <a:xfrm>
            <a:off x="5717529" y="3304156"/>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5" name="橢圓 44"/>
          <p:cNvSpPr/>
          <p:nvPr/>
        </p:nvSpPr>
        <p:spPr>
          <a:xfrm>
            <a:off x="5717529" y="3646597"/>
            <a:ext cx="291789" cy="29178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46" name="直線單箭頭接點 45"/>
          <p:cNvCxnSpPr>
            <a:cxnSpLocks/>
          </p:cNvCxnSpPr>
          <p:nvPr/>
        </p:nvCxnSpPr>
        <p:spPr>
          <a:xfrm flipV="1">
            <a:off x="6977322" y="4999115"/>
            <a:ext cx="381999" cy="449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字方塊 47"/>
          <p:cNvSpPr txBox="1"/>
          <p:nvPr/>
        </p:nvSpPr>
        <p:spPr>
          <a:xfrm>
            <a:off x="1265357" y="3144890"/>
            <a:ext cx="2311663" cy="1569660"/>
          </a:xfrm>
          <a:prstGeom prst="rect">
            <a:avLst/>
          </a:prstGeom>
          <a:noFill/>
        </p:spPr>
        <p:txBody>
          <a:bodyPr wrap="square" rtlCol="0">
            <a:spAutoFit/>
          </a:bodyPr>
          <a:lstStyle/>
          <a:p>
            <a:r>
              <a:rPr lang="en-US" altLang="zh-TW" sz="2400" dirty="0"/>
              <a:t>Minimizing cross-entropy of each component</a:t>
            </a:r>
            <a:endParaRPr lang="zh-TW" altLang="en-US" sz="2400" dirty="0"/>
          </a:p>
        </p:txBody>
      </p:sp>
      <p:grpSp>
        <p:nvGrpSpPr>
          <p:cNvPr id="49" name="群組 48"/>
          <p:cNvGrpSpPr/>
          <p:nvPr/>
        </p:nvGrpSpPr>
        <p:grpSpPr>
          <a:xfrm>
            <a:off x="1342906" y="5574613"/>
            <a:ext cx="2372874" cy="779425"/>
            <a:chOff x="465772" y="5945801"/>
            <a:chExt cx="2372874" cy="779425"/>
          </a:xfrm>
        </p:grpSpPr>
        <p:sp>
          <p:nvSpPr>
            <p:cNvPr id="50" name="矩形 49"/>
            <p:cNvSpPr/>
            <p:nvPr/>
          </p:nvSpPr>
          <p:spPr>
            <a:xfrm>
              <a:off x="465772" y="5945801"/>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51" name="文字方塊 50"/>
            <p:cNvSpPr txBox="1"/>
            <p:nvPr/>
          </p:nvSpPr>
          <p:spPr>
            <a:xfrm>
              <a:off x="954384" y="6113002"/>
              <a:ext cx="1884262" cy="461665"/>
            </a:xfrm>
            <a:prstGeom prst="rect">
              <a:avLst/>
            </a:prstGeom>
            <a:noFill/>
          </p:spPr>
          <p:txBody>
            <a:bodyPr wrap="square" rtlCol="0">
              <a:spAutoFit/>
            </a:bodyPr>
            <a:lstStyle/>
            <a:p>
              <a:r>
                <a:rPr lang="en-US" altLang="zh-TW" sz="2400" dirty="0"/>
                <a:t>: condition</a:t>
              </a:r>
              <a:endParaRPr lang="zh-TW" altLang="en-US" sz="2400" dirty="0"/>
            </a:p>
          </p:txBody>
        </p:sp>
      </p:grpSp>
      <p:sp>
        <p:nvSpPr>
          <p:cNvPr id="53" name="矩形 52"/>
          <p:cNvSpPr/>
          <p:nvPr/>
        </p:nvSpPr>
        <p:spPr>
          <a:xfrm>
            <a:off x="6761974" y="5422570"/>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54" name="橢圓 53"/>
          <p:cNvSpPr/>
          <p:nvPr/>
        </p:nvSpPr>
        <p:spPr>
          <a:xfrm>
            <a:off x="6848742" y="5692346"/>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58" name="矩形 57"/>
          <p:cNvSpPr/>
          <p:nvPr/>
        </p:nvSpPr>
        <p:spPr>
          <a:xfrm>
            <a:off x="7361063" y="3224452"/>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60" name="文字方塊 59"/>
          <p:cNvSpPr txBox="1"/>
          <p:nvPr/>
        </p:nvSpPr>
        <p:spPr>
          <a:xfrm>
            <a:off x="6606945" y="3659051"/>
            <a:ext cx="570364" cy="461665"/>
          </a:xfrm>
          <a:prstGeom prst="rect">
            <a:avLst/>
          </a:prstGeom>
          <a:noFill/>
        </p:spPr>
        <p:txBody>
          <a:bodyPr wrap="square" rtlCol="0">
            <a:spAutoFit/>
          </a:bodyPr>
          <a:lstStyle/>
          <a:p>
            <a:pPr algn="ctr"/>
            <a:r>
              <a:rPr lang="en-US" altLang="zh-TW" sz="2400" dirty="0"/>
              <a:t>by</a:t>
            </a:r>
            <a:endParaRPr lang="zh-TW" altLang="en-US" sz="2400" dirty="0"/>
          </a:p>
        </p:txBody>
      </p:sp>
      <p:sp>
        <p:nvSpPr>
          <p:cNvPr id="61" name="橢圓 60"/>
          <p:cNvSpPr/>
          <p:nvPr/>
        </p:nvSpPr>
        <p:spPr>
          <a:xfrm>
            <a:off x="7446002" y="3299544"/>
            <a:ext cx="291789" cy="291789"/>
          </a:xfrm>
          <a:prstGeom prst="ellipse">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62" name="橢圓 61"/>
          <p:cNvSpPr/>
          <p:nvPr/>
        </p:nvSpPr>
        <p:spPr>
          <a:xfrm>
            <a:off x="7446002" y="3641985"/>
            <a:ext cx="291789" cy="291789"/>
          </a:xfrm>
          <a:prstGeom prst="ellipse">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cxnSp>
        <p:nvCxnSpPr>
          <p:cNvPr id="63" name="直線單箭頭接點 62"/>
          <p:cNvCxnSpPr/>
          <p:nvPr/>
        </p:nvCxnSpPr>
        <p:spPr>
          <a:xfrm flipV="1">
            <a:off x="9378566" y="4017367"/>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9145991" y="4365787"/>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65" name="直線單箭頭接點 64"/>
          <p:cNvCxnSpPr>
            <a:cxnSpLocks/>
          </p:cNvCxnSpPr>
          <p:nvPr/>
        </p:nvCxnSpPr>
        <p:spPr>
          <a:xfrm flipV="1">
            <a:off x="7876139" y="4676556"/>
            <a:ext cx="1239442"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9164203" y="5417073"/>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67" name="直線單箭頭接點 66"/>
          <p:cNvCxnSpPr>
            <a:cxnSpLocks/>
          </p:cNvCxnSpPr>
          <p:nvPr/>
        </p:nvCxnSpPr>
        <p:spPr>
          <a:xfrm flipV="1">
            <a:off x="9393292" y="4984569"/>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8516211" y="5434118"/>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69" name="橢圓 68"/>
          <p:cNvSpPr/>
          <p:nvPr/>
        </p:nvSpPr>
        <p:spPr>
          <a:xfrm>
            <a:off x="8615079" y="5714050"/>
            <a:ext cx="291789" cy="291789"/>
          </a:xfrm>
          <a:prstGeom prst="ellipse">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2" name="矩形 71"/>
          <p:cNvSpPr/>
          <p:nvPr/>
        </p:nvSpPr>
        <p:spPr>
          <a:xfrm>
            <a:off x="9141202" y="3220398"/>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73" name="文字方塊 72"/>
          <p:cNvSpPr txBox="1"/>
          <p:nvPr/>
        </p:nvSpPr>
        <p:spPr>
          <a:xfrm>
            <a:off x="8052198" y="3167097"/>
            <a:ext cx="1087261" cy="369332"/>
          </a:xfrm>
          <a:prstGeom prst="rect">
            <a:avLst/>
          </a:prstGeom>
          <a:noFill/>
        </p:spPr>
        <p:txBody>
          <a:bodyPr wrap="square" rtlCol="0">
            <a:spAutoFit/>
          </a:bodyPr>
          <a:lstStyle/>
          <a:p>
            <a:pPr algn="ctr"/>
            <a:r>
              <a:rPr lang="en-US" altLang="zh-TW" dirty="0"/>
              <a:t>the rule</a:t>
            </a:r>
            <a:endParaRPr lang="zh-TW" altLang="en-US" dirty="0"/>
          </a:p>
        </p:txBody>
      </p:sp>
      <p:sp>
        <p:nvSpPr>
          <p:cNvPr id="74" name="文字方塊 73"/>
          <p:cNvSpPr txBox="1"/>
          <p:nvPr/>
        </p:nvSpPr>
        <p:spPr>
          <a:xfrm>
            <a:off x="8153407" y="3603240"/>
            <a:ext cx="902857" cy="369332"/>
          </a:xfrm>
          <a:prstGeom prst="rect">
            <a:avLst/>
          </a:prstGeom>
          <a:noFill/>
        </p:spPr>
        <p:txBody>
          <a:bodyPr wrap="square" rtlCol="0">
            <a:spAutoFit/>
          </a:bodyPr>
          <a:lstStyle/>
          <a:p>
            <a:pPr algn="ctr"/>
            <a:r>
              <a:rPr lang="en-US" altLang="zh-TW" dirty="0"/>
              <a:t>the law</a:t>
            </a:r>
            <a:endParaRPr lang="zh-TW" altLang="en-US" dirty="0"/>
          </a:p>
        </p:txBody>
      </p:sp>
      <p:sp>
        <p:nvSpPr>
          <p:cNvPr id="75" name="橢圓 74"/>
          <p:cNvSpPr/>
          <p:nvPr/>
        </p:nvSpPr>
        <p:spPr>
          <a:xfrm>
            <a:off x="9226141" y="3295490"/>
            <a:ext cx="291789" cy="29178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6" name="橢圓 75"/>
          <p:cNvSpPr/>
          <p:nvPr/>
        </p:nvSpPr>
        <p:spPr>
          <a:xfrm>
            <a:off x="9226141" y="3637931"/>
            <a:ext cx="291789" cy="291789"/>
          </a:xfrm>
          <a:prstGeom prst="ellipse">
            <a:avLst/>
          </a:prstGeom>
          <a:solidFill>
            <a:srgbClr val="7030A0"/>
          </a:solidFill>
          <a:ln>
            <a:solidFill>
              <a:srgbClr val="7030A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78" name="直線單箭頭接點 77"/>
          <p:cNvCxnSpPr>
            <a:cxnSpLocks/>
          </p:cNvCxnSpPr>
          <p:nvPr/>
        </p:nvCxnSpPr>
        <p:spPr>
          <a:xfrm flipV="1">
            <a:off x="8772946" y="4981335"/>
            <a:ext cx="381999" cy="449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箭號: 上-下雙向 78"/>
          <p:cNvSpPr/>
          <p:nvPr/>
        </p:nvSpPr>
        <p:spPr>
          <a:xfrm>
            <a:off x="5717528" y="2628483"/>
            <a:ext cx="306198" cy="582611"/>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0" name="箭號: 上-下雙向 79"/>
          <p:cNvSpPr/>
          <p:nvPr/>
        </p:nvSpPr>
        <p:spPr>
          <a:xfrm>
            <a:off x="7445328" y="2624278"/>
            <a:ext cx="306198" cy="582611"/>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1" name="箭號: 上-下雙向 80"/>
          <p:cNvSpPr/>
          <p:nvPr/>
        </p:nvSpPr>
        <p:spPr>
          <a:xfrm>
            <a:off x="9226141" y="2619931"/>
            <a:ext cx="272417" cy="582611"/>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82" name="直線單箭頭接點 18">
            <a:extLst>
              <a:ext uri="{FF2B5EF4-FFF2-40B4-BE49-F238E27FC236}">
                <a16:creationId xmlns:a16="http://schemas.microsoft.com/office/drawing/2014/main" id="{F44C336B-448F-4E0E-899F-D86CDD98E8C7}"/>
              </a:ext>
            </a:extLst>
          </p:cNvPr>
          <p:cNvCxnSpPr>
            <a:cxnSpLocks/>
          </p:cNvCxnSpPr>
          <p:nvPr/>
        </p:nvCxnSpPr>
        <p:spPr>
          <a:xfrm>
            <a:off x="4669654" y="4704488"/>
            <a:ext cx="961193"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038428CD-3584-42C2-9508-4730DE3D2509}"/>
              </a:ext>
            </a:extLst>
          </p:cNvPr>
          <p:cNvSpPr/>
          <p:nvPr/>
        </p:nvSpPr>
        <p:spPr>
          <a:xfrm>
            <a:off x="4194130" y="4374498"/>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9" name="文本框 8">
            <a:extLst>
              <a:ext uri="{FF2B5EF4-FFF2-40B4-BE49-F238E27FC236}">
                <a16:creationId xmlns:a16="http://schemas.microsoft.com/office/drawing/2014/main" id="{5EFCC9A2-B959-45CB-A74E-59AD590CFB2E}"/>
              </a:ext>
            </a:extLst>
          </p:cNvPr>
          <p:cNvSpPr txBox="1"/>
          <p:nvPr/>
        </p:nvSpPr>
        <p:spPr>
          <a:xfrm>
            <a:off x="6626277" y="6218026"/>
            <a:ext cx="1041174" cy="369332"/>
          </a:xfrm>
          <a:prstGeom prst="rect">
            <a:avLst/>
          </a:prstGeom>
          <a:noFill/>
        </p:spPr>
        <p:txBody>
          <a:bodyPr wrap="square" rtlCol="0">
            <a:spAutoFit/>
          </a:bodyPr>
          <a:lstStyle/>
          <a:p>
            <a:r>
              <a:rPr lang="en-US" altLang="zh-CN" dirty="0"/>
              <a:t>comply</a:t>
            </a:r>
            <a:endParaRPr lang="zh-CN" altLang="en-US" dirty="0"/>
          </a:p>
        </p:txBody>
      </p:sp>
      <p:sp>
        <p:nvSpPr>
          <p:cNvPr id="10" name="文本框 9">
            <a:extLst>
              <a:ext uri="{FF2B5EF4-FFF2-40B4-BE49-F238E27FC236}">
                <a16:creationId xmlns:a16="http://schemas.microsoft.com/office/drawing/2014/main" id="{7D761BAE-A19B-4659-BDDB-9EFA1D6645E0}"/>
              </a:ext>
            </a:extLst>
          </p:cNvPr>
          <p:cNvSpPr txBox="1"/>
          <p:nvPr/>
        </p:nvSpPr>
        <p:spPr>
          <a:xfrm>
            <a:off x="8520650" y="6193135"/>
            <a:ext cx="841699" cy="369332"/>
          </a:xfrm>
          <a:prstGeom prst="rect">
            <a:avLst/>
          </a:prstGeom>
          <a:noFill/>
        </p:spPr>
        <p:txBody>
          <a:bodyPr wrap="square" rtlCol="0">
            <a:spAutoFit/>
          </a:bodyPr>
          <a:lstStyle/>
          <a:p>
            <a:r>
              <a:rPr lang="en-US" altLang="zh-CN" dirty="0"/>
              <a:t>with</a:t>
            </a:r>
            <a:endParaRPr lang="zh-CN" altLang="en-US" dirty="0"/>
          </a:p>
        </p:txBody>
      </p:sp>
      <p:sp>
        <p:nvSpPr>
          <p:cNvPr id="11" name="文本框 10">
            <a:extLst>
              <a:ext uri="{FF2B5EF4-FFF2-40B4-BE49-F238E27FC236}">
                <a16:creationId xmlns:a16="http://schemas.microsoft.com/office/drawing/2014/main" id="{C58BDD1E-9D53-4159-969B-4D3966B5158A}"/>
              </a:ext>
            </a:extLst>
          </p:cNvPr>
          <p:cNvSpPr txBox="1"/>
          <p:nvPr/>
        </p:nvSpPr>
        <p:spPr>
          <a:xfrm>
            <a:off x="6512670" y="3249444"/>
            <a:ext cx="871394" cy="461665"/>
          </a:xfrm>
          <a:prstGeom prst="rect">
            <a:avLst/>
          </a:prstGeom>
          <a:noFill/>
        </p:spPr>
        <p:txBody>
          <a:bodyPr wrap="square" rtlCol="0">
            <a:spAutoFit/>
          </a:bodyPr>
          <a:lstStyle/>
          <a:p>
            <a:r>
              <a:rPr lang="en-US" altLang="zh-CN" sz="2400" dirty="0"/>
              <a:t>with</a:t>
            </a:r>
            <a:endParaRPr lang="zh-CN" altLang="en-US" sz="2400" dirty="0"/>
          </a:p>
        </p:txBody>
      </p:sp>
    </p:spTree>
    <p:extLst>
      <p:ext uri="{BB962C8B-B14F-4D97-AF65-F5344CB8AC3E}">
        <p14:creationId xmlns:p14="http://schemas.microsoft.com/office/powerpoint/2010/main" val="159203185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Machine Translation</a:t>
            </a:r>
            <a:endParaRPr lang="zh-TW" altLang="en-US" dirty="0"/>
          </a:p>
        </p:txBody>
      </p:sp>
      <p:sp>
        <p:nvSpPr>
          <p:cNvPr id="3" name="內容版面配置區 2"/>
          <p:cNvSpPr>
            <a:spLocks noGrp="1"/>
          </p:cNvSpPr>
          <p:nvPr>
            <p:ph idx="1"/>
          </p:nvPr>
        </p:nvSpPr>
        <p:spPr/>
        <p:txBody>
          <a:bodyPr/>
          <a:lstStyle/>
          <a:p>
            <a:r>
              <a:rPr lang="en-US" altLang="zh-TW" dirty="0"/>
              <a:t>Attention-based model</a:t>
            </a:r>
            <a:endParaRPr lang="zh-TW" altLang="en-US" dirty="0"/>
          </a:p>
        </p:txBody>
      </p:sp>
      <p:grpSp>
        <p:nvGrpSpPr>
          <p:cNvPr id="61" name="群組 60"/>
          <p:cNvGrpSpPr/>
          <p:nvPr/>
        </p:nvGrpSpPr>
        <p:grpSpPr>
          <a:xfrm>
            <a:off x="7465115" y="3328204"/>
            <a:ext cx="475752" cy="605814"/>
            <a:chOff x="4412633" y="3044001"/>
            <a:chExt cx="475752" cy="605814"/>
          </a:xfrm>
        </p:grpSpPr>
        <p:sp>
          <p:nvSpPr>
            <p:cNvPr id="62" name="矩形 61"/>
            <p:cNvSpPr/>
            <p:nvPr/>
          </p:nvSpPr>
          <p:spPr>
            <a:xfrm>
              <a:off x="4412633" y="3044001"/>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63" name="文字方塊 62"/>
                <p:cNvSpPr txBox="1"/>
                <p:nvPr/>
              </p:nvSpPr>
              <p:spPr>
                <a:xfrm>
                  <a:off x="4503343" y="3208408"/>
                  <a:ext cx="3850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63" name="文字方塊 62"/>
                <p:cNvSpPr txBox="1">
                  <a:spLocks noRot="1" noChangeAspect="1" noMove="1" noResize="1" noEditPoints="1" noAdjustHandles="1" noChangeArrowheads="1" noChangeShapeType="1" noTextEdit="1"/>
                </p:cNvSpPr>
                <p:nvPr/>
              </p:nvSpPr>
              <p:spPr>
                <a:xfrm>
                  <a:off x="4503343" y="3208408"/>
                  <a:ext cx="385042" cy="369332"/>
                </a:xfrm>
                <a:prstGeom prst="rect">
                  <a:avLst/>
                </a:prstGeom>
                <a:blipFill>
                  <a:blip r:embed="rId3"/>
                  <a:stretch>
                    <a:fillRect l="-7813" r="-3125"/>
                  </a:stretch>
                </a:blipFill>
              </p:spPr>
              <p:txBody>
                <a:bodyPr/>
                <a:lstStyle/>
                <a:p>
                  <a:r>
                    <a:rPr lang="zh-CN" altLang="en-US">
                      <a:noFill/>
                    </a:rPr>
                    <a:t> </a:t>
                  </a:r>
                </a:p>
              </p:txBody>
            </p:sp>
          </mc:Fallback>
        </mc:AlternateContent>
      </p:grpSp>
      <p:grpSp>
        <p:nvGrpSpPr>
          <p:cNvPr id="66" name="群組 65"/>
          <p:cNvGrpSpPr/>
          <p:nvPr/>
        </p:nvGrpSpPr>
        <p:grpSpPr>
          <a:xfrm>
            <a:off x="7465116" y="1585192"/>
            <a:ext cx="461665" cy="1413164"/>
            <a:chOff x="1417239" y="5157069"/>
            <a:chExt cx="461665" cy="1413164"/>
          </a:xfrm>
        </p:grpSpPr>
        <p:sp>
          <p:nvSpPr>
            <p:cNvPr id="67" name="矩形 66"/>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8" name="文字方塊 67"/>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grpSp>
        <p:nvGrpSpPr>
          <p:cNvPr id="83" name="群組 82"/>
          <p:cNvGrpSpPr/>
          <p:nvPr/>
        </p:nvGrpSpPr>
        <p:grpSpPr>
          <a:xfrm>
            <a:off x="6621190" y="3328204"/>
            <a:ext cx="482356" cy="605814"/>
            <a:chOff x="4412633" y="3044001"/>
            <a:chExt cx="482356" cy="605814"/>
          </a:xfrm>
        </p:grpSpPr>
        <p:sp>
          <p:nvSpPr>
            <p:cNvPr id="84" name="矩形 83"/>
            <p:cNvSpPr/>
            <p:nvPr/>
          </p:nvSpPr>
          <p:spPr>
            <a:xfrm>
              <a:off x="4412633" y="3044001"/>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85" name="文字方塊 84"/>
                <p:cNvSpPr txBox="1"/>
                <p:nvPr/>
              </p:nvSpPr>
              <p:spPr>
                <a:xfrm>
                  <a:off x="4503343" y="3208408"/>
                  <a:ext cx="3916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0</m:t>
                            </m:r>
                          </m:sup>
                        </m:sSup>
                      </m:oMath>
                    </m:oMathPara>
                  </a14:m>
                  <a:endParaRPr lang="zh-TW" altLang="en-US" sz="2400" dirty="0"/>
                </a:p>
              </p:txBody>
            </p:sp>
          </mc:Choice>
          <mc:Fallback xmlns="">
            <p:sp>
              <p:nvSpPr>
                <p:cNvPr id="85" name="文字方塊 84"/>
                <p:cNvSpPr txBox="1">
                  <a:spLocks noRot="1" noChangeAspect="1" noMove="1" noResize="1" noEditPoints="1" noAdjustHandles="1" noChangeArrowheads="1" noChangeShapeType="1" noTextEdit="1"/>
                </p:cNvSpPr>
                <p:nvPr/>
              </p:nvSpPr>
              <p:spPr>
                <a:xfrm>
                  <a:off x="4503343" y="3208408"/>
                  <a:ext cx="391646" cy="369332"/>
                </a:xfrm>
                <a:prstGeom prst="rect">
                  <a:avLst/>
                </a:prstGeom>
                <a:blipFill>
                  <a:blip r:embed="rId4"/>
                  <a:stretch>
                    <a:fillRect l="-7813" r="-4688"/>
                  </a:stretch>
                </a:blipFill>
              </p:spPr>
              <p:txBody>
                <a:bodyPr/>
                <a:lstStyle/>
                <a:p>
                  <a:r>
                    <a:rPr lang="zh-CN" altLang="en-US">
                      <a:noFill/>
                    </a:rPr>
                    <a:t> </a:t>
                  </a:r>
                </a:p>
              </p:txBody>
            </p:sp>
          </mc:Fallback>
        </mc:AlternateContent>
      </p:grpSp>
      <p:sp>
        <p:nvSpPr>
          <p:cNvPr id="89" name="矩形 88"/>
          <p:cNvSpPr/>
          <p:nvPr/>
        </p:nvSpPr>
        <p:spPr>
          <a:xfrm>
            <a:off x="7442378" y="4276836"/>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90" name="文字方塊 89"/>
              <p:cNvSpPr txBox="1"/>
              <p:nvPr/>
            </p:nvSpPr>
            <p:spPr>
              <a:xfrm>
                <a:off x="7544180" y="4393671"/>
                <a:ext cx="3836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0</m:t>
                          </m:r>
                        </m:sup>
                      </m:sSup>
                    </m:oMath>
                  </m:oMathPara>
                </a14:m>
                <a:endParaRPr lang="zh-TW" altLang="en-US" sz="2400" dirty="0"/>
              </a:p>
            </p:txBody>
          </p:sp>
        </mc:Choice>
        <mc:Fallback xmlns="">
          <p:sp>
            <p:nvSpPr>
              <p:cNvPr id="90" name="文字方塊 89"/>
              <p:cNvSpPr txBox="1">
                <a:spLocks noRot="1" noChangeAspect="1" noMove="1" noResize="1" noEditPoints="1" noAdjustHandles="1" noChangeArrowheads="1" noChangeShapeType="1" noTextEdit="1"/>
              </p:cNvSpPr>
              <p:nvPr/>
            </p:nvSpPr>
            <p:spPr>
              <a:xfrm>
                <a:off x="7544180" y="4393671"/>
                <a:ext cx="383631" cy="369332"/>
              </a:xfrm>
              <a:prstGeom prst="rect">
                <a:avLst/>
              </a:prstGeom>
              <a:blipFill>
                <a:blip r:embed="rId5"/>
                <a:stretch>
                  <a:fillRect l="-9677" t="-1667" r="-6452"/>
                </a:stretch>
              </a:blipFill>
            </p:spPr>
            <p:txBody>
              <a:bodyPr/>
              <a:lstStyle/>
              <a:p>
                <a:r>
                  <a:rPr lang="zh-CN" altLang="en-US">
                    <a:noFill/>
                  </a:rPr>
                  <a:t> </a:t>
                </a:r>
              </a:p>
            </p:txBody>
          </p:sp>
        </mc:Fallback>
      </mc:AlternateContent>
      <p:cxnSp>
        <p:nvCxnSpPr>
          <p:cNvPr id="120" name="直線單箭頭接點 119"/>
          <p:cNvCxnSpPr/>
          <p:nvPr/>
        </p:nvCxnSpPr>
        <p:spPr>
          <a:xfrm flipV="1">
            <a:off x="7695948" y="3019720"/>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flipV="1">
            <a:off x="7695948" y="3934018"/>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p:nvPr/>
        </p:nvCxnSpPr>
        <p:spPr>
          <a:xfrm rot="5400000" flipV="1">
            <a:off x="7295183" y="3508468"/>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4" name="群組 93"/>
          <p:cNvGrpSpPr/>
          <p:nvPr/>
        </p:nvGrpSpPr>
        <p:grpSpPr>
          <a:xfrm>
            <a:off x="8377948" y="3326350"/>
            <a:ext cx="482356" cy="605814"/>
            <a:chOff x="4412633" y="3044001"/>
            <a:chExt cx="482356" cy="605814"/>
          </a:xfrm>
        </p:grpSpPr>
        <p:sp>
          <p:nvSpPr>
            <p:cNvPr id="95" name="矩形 94"/>
            <p:cNvSpPr/>
            <p:nvPr/>
          </p:nvSpPr>
          <p:spPr>
            <a:xfrm>
              <a:off x="4412633" y="3044001"/>
              <a:ext cx="465153" cy="60581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96" name="文字方塊 95"/>
                <p:cNvSpPr txBox="1"/>
                <p:nvPr/>
              </p:nvSpPr>
              <p:spPr>
                <a:xfrm>
                  <a:off x="4503343" y="3208408"/>
                  <a:ext cx="3916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𝑧</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96" name="文字方塊 95"/>
                <p:cNvSpPr txBox="1">
                  <a:spLocks noRot="1" noChangeAspect="1" noMove="1" noResize="1" noEditPoints="1" noAdjustHandles="1" noChangeArrowheads="1" noChangeShapeType="1" noTextEdit="1"/>
                </p:cNvSpPr>
                <p:nvPr/>
              </p:nvSpPr>
              <p:spPr>
                <a:xfrm>
                  <a:off x="4503343" y="3208408"/>
                  <a:ext cx="391646" cy="369332"/>
                </a:xfrm>
                <a:prstGeom prst="rect">
                  <a:avLst/>
                </a:prstGeom>
                <a:blipFill>
                  <a:blip r:embed="rId6"/>
                  <a:stretch>
                    <a:fillRect l="-7813" t="-1667" r="-4688"/>
                  </a:stretch>
                </a:blipFill>
              </p:spPr>
              <p:txBody>
                <a:bodyPr/>
                <a:lstStyle/>
                <a:p>
                  <a:r>
                    <a:rPr lang="zh-CN" altLang="en-US">
                      <a:noFill/>
                    </a:rPr>
                    <a:t> </a:t>
                  </a:r>
                </a:p>
              </p:txBody>
            </p:sp>
          </mc:Fallback>
        </mc:AlternateContent>
      </p:grpSp>
      <p:grpSp>
        <p:nvGrpSpPr>
          <p:cNvPr id="97" name="群組 96"/>
          <p:cNvGrpSpPr/>
          <p:nvPr/>
        </p:nvGrpSpPr>
        <p:grpSpPr>
          <a:xfrm>
            <a:off x="8377949" y="1583338"/>
            <a:ext cx="461665" cy="1413164"/>
            <a:chOff x="1417239" y="5157069"/>
            <a:chExt cx="461665" cy="1413164"/>
          </a:xfrm>
        </p:grpSpPr>
        <p:sp>
          <p:nvSpPr>
            <p:cNvPr id="98" name="矩形 97"/>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9" name="文字方塊 98"/>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100" name="矩形 99"/>
          <p:cNvSpPr/>
          <p:nvPr/>
        </p:nvSpPr>
        <p:spPr>
          <a:xfrm>
            <a:off x="8355211" y="4274982"/>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101" name="文字方塊 100"/>
              <p:cNvSpPr txBox="1"/>
              <p:nvPr/>
            </p:nvSpPr>
            <p:spPr>
              <a:xfrm>
                <a:off x="8457012" y="4391817"/>
                <a:ext cx="3770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01" name="文字方塊 100"/>
              <p:cNvSpPr txBox="1">
                <a:spLocks noRot="1" noChangeAspect="1" noMove="1" noResize="1" noEditPoints="1" noAdjustHandles="1" noChangeArrowheads="1" noChangeShapeType="1" noTextEdit="1"/>
              </p:cNvSpPr>
              <p:nvPr/>
            </p:nvSpPr>
            <p:spPr>
              <a:xfrm>
                <a:off x="8457012" y="4391817"/>
                <a:ext cx="377026" cy="369332"/>
              </a:xfrm>
              <a:prstGeom prst="rect">
                <a:avLst/>
              </a:prstGeom>
              <a:blipFill>
                <a:blip r:embed="rId7"/>
                <a:stretch>
                  <a:fillRect l="-8065" r="-4839"/>
                </a:stretch>
              </a:blipFill>
            </p:spPr>
            <p:txBody>
              <a:bodyPr/>
              <a:lstStyle/>
              <a:p>
                <a:r>
                  <a:rPr lang="zh-CN" altLang="en-US">
                    <a:noFill/>
                  </a:rPr>
                  <a:t> </a:t>
                </a:r>
              </a:p>
            </p:txBody>
          </p:sp>
        </mc:Fallback>
      </mc:AlternateContent>
      <p:cxnSp>
        <p:nvCxnSpPr>
          <p:cNvPr id="102" name="直線單箭頭接點 101"/>
          <p:cNvCxnSpPr/>
          <p:nvPr/>
        </p:nvCxnSpPr>
        <p:spPr>
          <a:xfrm flipV="1">
            <a:off x="8608781" y="3017866"/>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p:nvPr/>
        </p:nvCxnSpPr>
        <p:spPr>
          <a:xfrm flipV="1">
            <a:off x="8608781" y="3932164"/>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p:nvPr/>
        </p:nvCxnSpPr>
        <p:spPr>
          <a:xfrm rot="5400000" flipV="1">
            <a:off x="8181296" y="3508468"/>
            <a:ext cx="0" cy="2943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矩形 90"/>
          <p:cNvSpPr/>
          <p:nvPr/>
        </p:nvSpPr>
        <p:spPr>
          <a:xfrm>
            <a:off x="2497747" y="3592187"/>
            <a:ext cx="1020179" cy="5544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match</a:t>
            </a:r>
            <a:endParaRPr lang="zh-TW" altLang="en-US" sz="2400" dirty="0"/>
          </a:p>
        </p:txBody>
      </p:sp>
      <p:cxnSp>
        <p:nvCxnSpPr>
          <p:cNvPr id="108" name="直線單箭頭接點 107"/>
          <p:cNvCxnSpPr/>
          <p:nvPr/>
        </p:nvCxnSpPr>
        <p:spPr>
          <a:xfrm flipV="1">
            <a:off x="2754968" y="4146612"/>
            <a:ext cx="0" cy="7789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p:nvPr/>
        </p:nvCxnSpPr>
        <p:spPr>
          <a:xfrm flipV="1">
            <a:off x="3004028" y="3314109"/>
            <a:ext cx="0" cy="235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文字方塊 109"/>
              <p:cNvSpPr txBox="1"/>
              <p:nvPr/>
            </p:nvSpPr>
            <p:spPr>
              <a:xfrm>
                <a:off x="2812912" y="2931350"/>
                <a:ext cx="420628" cy="3735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400" i="1">
                              <a:latin typeface="Cambria Math" panose="02040503050406030204" pitchFamily="18" charset="0"/>
                            </a:rPr>
                          </m:ctrlPr>
                        </m:sSubSupPr>
                        <m:e>
                          <m:r>
                            <a:rPr lang="zh-TW" altLang="en-US" sz="2400" i="1">
                              <a:latin typeface="Cambria Math" panose="02040503050406030204" pitchFamily="18" charset="0"/>
                            </a:rPr>
                            <m:t>𝛼</m:t>
                          </m:r>
                        </m:e>
                        <m:sub>
                          <m:r>
                            <a:rPr lang="en-US" altLang="zh-TW" sz="2400" i="1">
                              <a:latin typeface="Cambria Math" panose="02040503050406030204" pitchFamily="18" charset="0"/>
                            </a:rPr>
                            <m:t>2</m:t>
                          </m:r>
                        </m:sub>
                        <m:sup>
                          <m:r>
                            <a:rPr lang="en-US" altLang="zh-TW" sz="2400" i="1">
                              <a:latin typeface="Cambria Math" panose="02040503050406030204" pitchFamily="18" charset="0"/>
                            </a:rPr>
                            <m:t>1</m:t>
                          </m:r>
                        </m:sup>
                      </m:sSubSup>
                    </m:oMath>
                  </m:oMathPara>
                </a14:m>
                <a:endParaRPr lang="zh-TW" altLang="en-US" sz="24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2812912" y="2931350"/>
                <a:ext cx="420628" cy="373564"/>
              </a:xfrm>
              <a:prstGeom prst="rect">
                <a:avLst/>
              </a:prstGeom>
              <a:blipFill>
                <a:blip r:embed="rId8"/>
                <a:stretch>
                  <a:fillRect l="-7246" r="-4348" b="-16393"/>
                </a:stretch>
              </a:blipFill>
            </p:spPr>
            <p:txBody>
              <a:bodyPr/>
              <a:lstStyle/>
              <a:p>
                <a:r>
                  <a:rPr lang="zh-CN" altLang="en-US">
                    <a:noFill/>
                  </a:rPr>
                  <a:t> </a:t>
                </a:r>
              </a:p>
            </p:txBody>
          </p:sp>
        </mc:Fallback>
      </mc:AlternateContent>
      <p:sp>
        <p:nvSpPr>
          <p:cNvPr id="25" name="手繪多邊形 24"/>
          <p:cNvSpPr/>
          <p:nvPr/>
        </p:nvSpPr>
        <p:spPr>
          <a:xfrm>
            <a:off x="3492500" y="3924300"/>
            <a:ext cx="4889500" cy="338146"/>
          </a:xfrm>
          <a:custGeom>
            <a:avLst/>
            <a:gdLst>
              <a:gd name="connsiteX0" fmla="*/ 4889500 w 4889500"/>
              <a:gd name="connsiteY0" fmla="*/ 0 h 338146"/>
              <a:gd name="connsiteX1" fmla="*/ 3136900 w 4889500"/>
              <a:gd name="connsiteY1" fmla="*/ 330200 h 338146"/>
              <a:gd name="connsiteX2" fmla="*/ 0 w 4889500"/>
              <a:gd name="connsiteY2" fmla="*/ 203200 h 338146"/>
            </a:gdLst>
            <a:ahLst/>
            <a:cxnLst>
              <a:cxn ang="0">
                <a:pos x="connsiteX0" y="connsiteY0"/>
              </a:cxn>
              <a:cxn ang="0">
                <a:pos x="connsiteX1" y="connsiteY1"/>
              </a:cxn>
              <a:cxn ang="0">
                <a:pos x="connsiteX2" y="connsiteY2"/>
              </a:cxn>
            </a:cxnLst>
            <a:rect l="l" t="t" r="r" b="b"/>
            <a:pathLst>
              <a:path w="4889500" h="338146">
                <a:moveTo>
                  <a:pt x="4889500" y="0"/>
                </a:moveTo>
                <a:cubicBezTo>
                  <a:pt x="4420658" y="148166"/>
                  <a:pt x="3951817" y="296333"/>
                  <a:pt x="3136900" y="330200"/>
                </a:cubicBezTo>
                <a:cubicBezTo>
                  <a:pt x="2321983" y="364067"/>
                  <a:pt x="1160991" y="283633"/>
                  <a:pt x="0" y="20320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6" name="群組 25"/>
          <p:cNvGrpSpPr/>
          <p:nvPr/>
        </p:nvGrpSpPr>
        <p:grpSpPr>
          <a:xfrm>
            <a:off x="6544753" y="5263513"/>
            <a:ext cx="3679929" cy="1118788"/>
            <a:chOff x="5006239" y="5160294"/>
            <a:chExt cx="3679929" cy="1118788"/>
          </a:xfrm>
        </p:grpSpPr>
        <p:sp>
          <p:nvSpPr>
            <p:cNvPr id="112" name="文字方塊 111"/>
            <p:cNvSpPr txBox="1"/>
            <p:nvPr/>
          </p:nvSpPr>
          <p:spPr>
            <a:xfrm>
              <a:off x="5006239" y="5160294"/>
              <a:ext cx="3613429" cy="830997"/>
            </a:xfrm>
            <a:prstGeom prst="rect">
              <a:avLst/>
            </a:prstGeom>
            <a:noFill/>
          </p:spPr>
          <p:txBody>
            <a:bodyPr wrap="square" rtlCol="0">
              <a:spAutoFit/>
            </a:bodyPr>
            <a:lstStyle/>
            <a:p>
              <a:r>
                <a:rPr lang="en-US" altLang="zh-TW" sz="2400" dirty="0">
                  <a:solidFill>
                    <a:srgbClr val="FF0000"/>
                  </a:solidFill>
                </a:rPr>
                <a:t>The same process repeat until generating</a:t>
              </a:r>
              <a:endParaRPr lang="zh-TW" altLang="en-US" sz="2400" dirty="0">
                <a:solidFill>
                  <a:srgbClr val="FF0000"/>
                </a:solidFill>
              </a:endParaRPr>
            </a:p>
          </p:txBody>
        </p:sp>
        <p:grpSp>
          <p:nvGrpSpPr>
            <p:cNvPr id="113" name="群組 112"/>
            <p:cNvGrpSpPr/>
            <p:nvPr/>
          </p:nvGrpSpPr>
          <p:grpSpPr>
            <a:xfrm rot="16200000">
              <a:off x="7748753" y="5341668"/>
              <a:ext cx="461665" cy="1413164"/>
              <a:chOff x="1417239" y="5157069"/>
              <a:chExt cx="461665" cy="1413164"/>
            </a:xfrm>
          </p:grpSpPr>
          <p:sp>
            <p:nvSpPr>
              <p:cNvPr id="114" name="矩形 113"/>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5" name="文字方塊 114"/>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&lt;EOS&gt;</a:t>
                </a:r>
                <a:endParaRPr lang="zh-TW" altLang="en-US" sz="2400" dirty="0">
                  <a:solidFill>
                    <a:schemeClr val="tx1"/>
                  </a:solidFill>
                </a:endParaRPr>
              </a:p>
            </p:txBody>
          </p:sp>
        </p:grpSp>
      </p:grpSp>
      <p:cxnSp>
        <p:nvCxnSpPr>
          <p:cNvPr id="116" name="直線單箭頭接點 115"/>
          <p:cNvCxnSpPr/>
          <p:nvPr/>
        </p:nvCxnSpPr>
        <p:spPr>
          <a:xfrm>
            <a:off x="7924838" y="2353993"/>
            <a:ext cx="430373" cy="9965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9" name="群組 68"/>
          <p:cNvGrpSpPr/>
          <p:nvPr/>
        </p:nvGrpSpPr>
        <p:grpSpPr>
          <a:xfrm>
            <a:off x="2453497" y="4922939"/>
            <a:ext cx="3541193" cy="1659556"/>
            <a:chOff x="929496" y="4922939"/>
            <a:chExt cx="3541193" cy="1659556"/>
          </a:xfrm>
        </p:grpSpPr>
        <p:sp>
          <p:nvSpPr>
            <p:cNvPr id="70" name="矩形 69"/>
            <p:cNvSpPr/>
            <p:nvPr/>
          </p:nvSpPr>
          <p:spPr>
            <a:xfrm>
              <a:off x="1011245" y="4928716"/>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71" name="矩形 70"/>
            <p:cNvSpPr/>
            <p:nvPr/>
          </p:nvSpPr>
          <p:spPr>
            <a:xfrm>
              <a:off x="1970169" y="4928716"/>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72" name="矩形 71"/>
            <p:cNvSpPr/>
            <p:nvPr/>
          </p:nvSpPr>
          <p:spPr>
            <a:xfrm>
              <a:off x="1011245" y="5917021"/>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73" name="矩形 72"/>
            <p:cNvSpPr/>
            <p:nvPr/>
          </p:nvSpPr>
          <p:spPr>
            <a:xfrm>
              <a:off x="3937080"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74" name="文字方塊 73"/>
            <p:cNvSpPr txBox="1"/>
            <p:nvPr/>
          </p:nvSpPr>
          <p:spPr>
            <a:xfrm>
              <a:off x="929496" y="6003860"/>
              <a:ext cx="628650" cy="461665"/>
            </a:xfrm>
            <a:prstGeom prst="rect">
              <a:avLst/>
            </a:prstGeom>
            <a:noFill/>
          </p:spPr>
          <p:txBody>
            <a:bodyPr wrap="square" rtlCol="0">
              <a:spAutoFit/>
            </a:bodyPr>
            <a:lstStyle/>
            <a:p>
              <a:pPr algn="ctr"/>
              <a:r>
                <a:rPr lang="zh-TW" altLang="en-US" sz="2400" dirty="0"/>
                <a:t>機</a:t>
              </a:r>
            </a:p>
          </p:txBody>
        </p:sp>
        <p:sp>
          <p:nvSpPr>
            <p:cNvPr id="75" name="文字方塊 74"/>
            <p:cNvSpPr txBox="1"/>
            <p:nvPr/>
          </p:nvSpPr>
          <p:spPr>
            <a:xfrm>
              <a:off x="3842039" y="6003860"/>
              <a:ext cx="628650" cy="461665"/>
            </a:xfrm>
            <a:prstGeom prst="rect">
              <a:avLst/>
            </a:prstGeom>
            <a:noFill/>
          </p:spPr>
          <p:txBody>
            <a:bodyPr wrap="square" rtlCol="0">
              <a:spAutoFit/>
            </a:bodyPr>
            <a:lstStyle/>
            <a:p>
              <a:pPr algn="ctr"/>
              <a:r>
                <a:rPr lang="zh-TW" altLang="en-US" sz="2400" dirty="0"/>
                <a:t>習</a:t>
              </a:r>
            </a:p>
          </p:txBody>
        </p:sp>
        <p:sp>
          <p:nvSpPr>
            <p:cNvPr id="76" name="矩形 75"/>
            <p:cNvSpPr/>
            <p:nvPr/>
          </p:nvSpPr>
          <p:spPr>
            <a:xfrm>
              <a:off x="1968875"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77" name="文字方塊 76"/>
            <p:cNvSpPr txBox="1"/>
            <p:nvPr/>
          </p:nvSpPr>
          <p:spPr>
            <a:xfrm>
              <a:off x="1887126" y="6003860"/>
              <a:ext cx="628650" cy="461665"/>
            </a:xfrm>
            <a:prstGeom prst="rect">
              <a:avLst/>
            </a:prstGeom>
            <a:noFill/>
          </p:spPr>
          <p:txBody>
            <a:bodyPr wrap="square" rtlCol="0">
              <a:spAutoFit/>
            </a:bodyPr>
            <a:lstStyle/>
            <a:p>
              <a:pPr algn="ctr"/>
              <a:r>
                <a:rPr lang="zh-TW" altLang="en-US" sz="2400" dirty="0"/>
                <a:t>器</a:t>
              </a:r>
            </a:p>
          </p:txBody>
        </p:sp>
        <p:sp>
          <p:nvSpPr>
            <p:cNvPr id="78" name="矩形 77"/>
            <p:cNvSpPr/>
            <p:nvPr/>
          </p:nvSpPr>
          <p:spPr>
            <a:xfrm>
              <a:off x="2931122" y="590490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79" name="文字方塊 78"/>
            <p:cNvSpPr txBox="1"/>
            <p:nvPr/>
          </p:nvSpPr>
          <p:spPr>
            <a:xfrm>
              <a:off x="2842727" y="6003860"/>
              <a:ext cx="628650" cy="461665"/>
            </a:xfrm>
            <a:prstGeom prst="rect">
              <a:avLst/>
            </a:prstGeom>
            <a:noFill/>
          </p:spPr>
          <p:txBody>
            <a:bodyPr wrap="square" rtlCol="0">
              <a:spAutoFit/>
            </a:bodyPr>
            <a:lstStyle/>
            <a:p>
              <a:pPr algn="ctr"/>
              <a:r>
                <a:rPr lang="zh-TW" altLang="en-US" sz="2400" dirty="0"/>
                <a:t>學</a:t>
              </a:r>
            </a:p>
          </p:txBody>
        </p:sp>
        <p:cxnSp>
          <p:nvCxnSpPr>
            <p:cNvPr id="80" name="直線單箭頭接點 79"/>
            <p:cNvCxnSpPr/>
            <p:nvPr/>
          </p:nvCxnSpPr>
          <p:spPr>
            <a:xfrm>
              <a:off x="1476697"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p:nvPr/>
          </p:nvCxnSpPr>
          <p:spPr>
            <a:xfrm flipV="1">
              <a:off x="1245482" y="556881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p:nvPr/>
          </p:nvCxnSpPr>
          <p:spPr>
            <a:xfrm flipV="1">
              <a:off x="4155142" y="555384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p:nvPr/>
          </p:nvCxnSpPr>
          <p:spPr>
            <a:xfrm flipV="1">
              <a:off x="3157052" y="555384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flipV="1">
              <a:off x="2201451" y="557170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8" name="矩形 87"/>
            <p:cNvSpPr/>
            <p:nvPr/>
          </p:nvSpPr>
          <p:spPr>
            <a:xfrm>
              <a:off x="2932580" y="4948034"/>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92" name="直線單箭頭接點 91"/>
            <p:cNvCxnSpPr/>
            <p:nvPr/>
          </p:nvCxnSpPr>
          <p:spPr>
            <a:xfrm>
              <a:off x="2439108"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3917484" y="4922939"/>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104" name="直線單箭頭接點 103"/>
            <p:cNvCxnSpPr/>
            <p:nvPr/>
          </p:nvCxnSpPr>
          <p:spPr>
            <a:xfrm>
              <a:off x="3424012" y="5284150"/>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文字方塊 105"/>
                <p:cNvSpPr txBox="1"/>
                <p:nvPr/>
              </p:nvSpPr>
              <p:spPr>
                <a:xfrm>
                  <a:off x="1083806" y="5070456"/>
                  <a:ext cx="3977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1</m:t>
                            </m:r>
                          </m:sup>
                        </m:sSup>
                      </m:oMath>
                    </m:oMathPara>
                  </a14:m>
                  <a:endParaRPr lang="zh-TW" altLang="en-US" sz="2400" dirty="0"/>
                </a:p>
              </p:txBody>
            </p:sp>
          </mc:Choice>
          <mc:Fallback xmlns="">
            <p:sp>
              <p:nvSpPr>
                <p:cNvPr id="106" name="文字方塊 105"/>
                <p:cNvSpPr txBox="1">
                  <a:spLocks noRot="1" noChangeAspect="1" noMove="1" noResize="1" noEditPoints="1" noAdjustHandles="1" noChangeArrowheads="1" noChangeShapeType="1" noTextEdit="1"/>
                </p:cNvSpPr>
                <p:nvPr/>
              </p:nvSpPr>
              <p:spPr>
                <a:xfrm>
                  <a:off x="1083806" y="5070456"/>
                  <a:ext cx="397737" cy="369332"/>
                </a:xfrm>
                <a:prstGeom prst="rect">
                  <a:avLst/>
                </a:prstGeom>
                <a:blipFill>
                  <a:blip r:embed="rId9"/>
                  <a:stretch>
                    <a:fillRect l="-16923" r="-4615"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字方塊 106"/>
                <p:cNvSpPr txBox="1"/>
                <p:nvPr/>
              </p:nvSpPr>
              <p:spPr>
                <a:xfrm>
                  <a:off x="2061590" y="5070456"/>
                  <a:ext cx="4043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2</m:t>
                            </m:r>
                          </m:sup>
                        </m:sSup>
                      </m:oMath>
                    </m:oMathPara>
                  </a14:m>
                  <a:endParaRPr lang="zh-TW" altLang="en-US" sz="2400" dirty="0"/>
                </a:p>
              </p:txBody>
            </p:sp>
          </mc:Choice>
          <mc:Fallback xmlns="">
            <p:sp>
              <p:nvSpPr>
                <p:cNvPr id="107" name="文字方塊 106"/>
                <p:cNvSpPr txBox="1">
                  <a:spLocks noRot="1" noChangeAspect="1" noMove="1" noResize="1" noEditPoints="1" noAdjustHandles="1" noChangeArrowheads="1" noChangeShapeType="1" noTextEdit="1"/>
                </p:cNvSpPr>
                <p:nvPr/>
              </p:nvSpPr>
              <p:spPr>
                <a:xfrm>
                  <a:off x="2061590" y="5070456"/>
                  <a:ext cx="404341" cy="369332"/>
                </a:xfrm>
                <a:prstGeom prst="rect">
                  <a:avLst/>
                </a:prstGeom>
                <a:blipFill>
                  <a:blip r:embed="rId10"/>
                  <a:stretch>
                    <a:fillRect l="-16418" r="-2985"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字方塊 110"/>
                <p:cNvSpPr txBox="1"/>
                <p:nvPr/>
              </p:nvSpPr>
              <p:spPr>
                <a:xfrm>
                  <a:off x="3031786" y="5070456"/>
                  <a:ext cx="4043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111" name="文字方塊 110"/>
                <p:cNvSpPr txBox="1">
                  <a:spLocks noRot="1" noChangeAspect="1" noMove="1" noResize="1" noEditPoints="1" noAdjustHandles="1" noChangeArrowheads="1" noChangeShapeType="1" noTextEdit="1"/>
                </p:cNvSpPr>
                <p:nvPr/>
              </p:nvSpPr>
              <p:spPr>
                <a:xfrm>
                  <a:off x="3031786" y="5070456"/>
                  <a:ext cx="404341" cy="369332"/>
                </a:xfrm>
                <a:prstGeom prst="rect">
                  <a:avLst/>
                </a:prstGeom>
                <a:blipFill>
                  <a:blip r:embed="rId11"/>
                  <a:stretch>
                    <a:fillRect l="-16418" r="-2985"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文字方塊 116"/>
                <p:cNvSpPr txBox="1"/>
                <p:nvPr/>
              </p:nvSpPr>
              <p:spPr>
                <a:xfrm>
                  <a:off x="4029827" y="5070456"/>
                  <a:ext cx="4043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h</m:t>
                            </m:r>
                          </m:e>
                          <m:sup>
                            <m:r>
                              <a:rPr lang="en-US" altLang="zh-TW" sz="2400" i="1">
                                <a:latin typeface="Cambria Math" panose="02040503050406030204" pitchFamily="18" charset="0"/>
                              </a:rPr>
                              <m:t>4</m:t>
                            </m:r>
                          </m:sup>
                        </m:sSup>
                      </m:oMath>
                    </m:oMathPara>
                  </a14:m>
                  <a:endParaRPr lang="zh-TW" altLang="en-US" sz="2400" dirty="0"/>
                </a:p>
              </p:txBody>
            </p:sp>
          </mc:Choice>
          <mc:Fallback xmlns="">
            <p:sp>
              <p:nvSpPr>
                <p:cNvPr id="117" name="文字方塊 116"/>
                <p:cNvSpPr txBox="1">
                  <a:spLocks noRot="1" noChangeAspect="1" noMove="1" noResize="1" noEditPoints="1" noAdjustHandles="1" noChangeArrowheads="1" noChangeShapeType="1" noTextEdit="1"/>
                </p:cNvSpPr>
                <p:nvPr/>
              </p:nvSpPr>
              <p:spPr>
                <a:xfrm>
                  <a:off x="4029827" y="5070456"/>
                  <a:ext cx="404341" cy="369332"/>
                </a:xfrm>
                <a:prstGeom prst="rect">
                  <a:avLst/>
                </a:prstGeom>
                <a:blipFill>
                  <a:blip r:embed="rId12"/>
                  <a:stretch>
                    <a:fillRect l="-16667" r="-4545" b="-8333"/>
                  </a:stretch>
                </a:blipFill>
              </p:spPr>
              <p:txBody>
                <a:bodyPr/>
                <a:lstStyle/>
                <a:p>
                  <a:r>
                    <a:rPr lang="zh-CN" altLang="en-US">
                      <a:noFill/>
                    </a:rPr>
                    <a:t> </a:t>
                  </a:r>
                </a:p>
              </p:txBody>
            </p:sp>
          </mc:Fallback>
        </mc:AlternateContent>
      </p:grpSp>
      <p:grpSp>
        <p:nvGrpSpPr>
          <p:cNvPr id="31" name="群組 30"/>
          <p:cNvGrpSpPr/>
          <p:nvPr/>
        </p:nvGrpSpPr>
        <p:grpSpPr>
          <a:xfrm>
            <a:off x="8994241" y="2052338"/>
            <a:ext cx="842271" cy="2732056"/>
            <a:chOff x="7470240" y="2052338"/>
            <a:chExt cx="842271" cy="2732056"/>
          </a:xfrm>
        </p:grpSpPr>
        <p:sp>
          <p:nvSpPr>
            <p:cNvPr id="118" name="文字方塊 117"/>
            <p:cNvSpPr txBox="1"/>
            <p:nvPr/>
          </p:nvSpPr>
          <p:spPr>
            <a:xfrm>
              <a:off x="7499202" y="4322729"/>
              <a:ext cx="813309" cy="461665"/>
            </a:xfrm>
            <a:prstGeom prst="rect">
              <a:avLst/>
            </a:prstGeom>
            <a:noFill/>
          </p:spPr>
          <p:txBody>
            <a:bodyPr wrap="square" rtlCol="0">
              <a:spAutoFit/>
            </a:bodyPr>
            <a:lstStyle/>
            <a:p>
              <a:r>
                <a:rPr lang="en-US" altLang="zh-TW" sz="2400" dirty="0">
                  <a:solidFill>
                    <a:srgbClr val="FF0000"/>
                  </a:solidFill>
                </a:rPr>
                <a:t>……</a:t>
              </a:r>
              <a:endParaRPr lang="zh-TW" altLang="en-US" sz="2400" dirty="0">
                <a:solidFill>
                  <a:srgbClr val="FF0000"/>
                </a:solidFill>
              </a:endParaRPr>
            </a:p>
          </p:txBody>
        </p:sp>
        <p:sp>
          <p:nvSpPr>
            <p:cNvPr id="119" name="文字方塊 118"/>
            <p:cNvSpPr txBox="1"/>
            <p:nvPr/>
          </p:nvSpPr>
          <p:spPr>
            <a:xfrm>
              <a:off x="7470240" y="3350539"/>
              <a:ext cx="813309" cy="461665"/>
            </a:xfrm>
            <a:prstGeom prst="rect">
              <a:avLst/>
            </a:prstGeom>
            <a:noFill/>
          </p:spPr>
          <p:txBody>
            <a:bodyPr wrap="square" rtlCol="0">
              <a:spAutoFit/>
            </a:bodyPr>
            <a:lstStyle/>
            <a:p>
              <a:r>
                <a:rPr lang="en-US" altLang="zh-TW" sz="2400" dirty="0">
                  <a:solidFill>
                    <a:srgbClr val="FF0000"/>
                  </a:solidFill>
                </a:rPr>
                <a:t>……</a:t>
              </a:r>
              <a:endParaRPr lang="zh-TW" altLang="en-US" sz="2400" dirty="0">
                <a:solidFill>
                  <a:srgbClr val="FF0000"/>
                </a:solidFill>
              </a:endParaRPr>
            </a:p>
          </p:txBody>
        </p:sp>
        <p:sp>
          <p:nvSpPr>
            <p:cNvPr id="121" name="文字方塊 120"/>
            <p:cNvSpPr txBox="1"/>
            <p:nvPr/>
          </p:nvSpPr>
          <p:spPr>
            <a:xfrm>
              <a:off x="7491688" y="2052338"/>
              <a:ext cx="813309" cy="461665"/>
            </a:xfrm>
            <a:prstGeom prst="rect">
              <a:avLst/>
            </a:prstGeom>
            <a:noFill/>
          </p:spPr>
          <p:txBody>
            <a:bodyPr wrap="square" rtlCol="0">
              <a:spAutoFit/>
            </a:bodyPr>
            <a:lstStyle/>
            <a:p>
              <a:r>
                <a:rPr lang="en-US" altLang="zh-TW" sz="2400" dirty="0">
                  <a:solidFill>
                    <a:srgbClr val="FF0000"/>
                  </a:solidFill>
                </a:rPr>
                <a:t>……</a:t>
              </a:r>
              <a:endParaRPr lang="zh-TW" altLang="en-US" sz="2400" dirty="0">
                <a:solidFill>
                  <a:srgbClr val="FF0000"/>
                </a:solidFill>
              </a:endParaRPr>
            </a:p>
          </p:txBody>
        </p:sp>
      </p:grpSp>
    </p:spTree>
    <p:extLst>
      <p:ext uri="{BB962C8B-B14F-4D97-AF65-F5344CB8AC3E}">
        <p14:creationId xmlns:p14="http://schemas.microsoft.com/office/powerpoint/2010/main" val="22758934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110" grpId="0"/>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B10A30F-81AE-494E-955D-C9932A9829EB}"/>
              </a:ext>
            </a:extLst>
          </p:cNvPr>
          <p:cNvPicPr>
            <a:picLocks noChangeAspect="1"/>
          </p:cNvPicPr>
          <p:nvPr/>
        </p:nvPicPr>
        <p:blipFill>
          <a:blip r:embed="rId2"/>
          <a:stretch>
            <a:fillRect/>
          </a:stretch>
        </p:blipFill>
        <p:spPr>
          <a:xfrm>
            <a:off x="1828800" y="802420"/>
            <a:ext cx="8768531" cy="5253159"/>
          </a:xfrm>
          <a:prstGeom prst="rect">
            <a:avLst/>
          </a:prstGeom>
        </p:spPr>
      </p:pic>
    </p:spTree>
    <p:extLst>
      <p:ext uri="{BB962C8B-B14F-4D97-AF65-F5344CB8AC3E}">
        <p14:creationId xmlns:p14="http://schemas.microsoft.com/office/powerpoint/2010/main" val="411717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Modifying Training Process?</a:t>
            </a:r>
            <a:endParaRPr lang="zh-TW" altLang="en-US" dirty="0"/>
          </a:p>
        </p:txBody>
      </p:sp>
      <p:sp>
        <p:nvSpPr>
          <p:cNvPr id="4" name="文字方塊 3"/>
          <p:cNvSpPr txBox="1"/>
          <p:nvPr/>
        </p:nvSpPr>
        <p:spPr>
          <a:xfrm>
            <a:off x="7237116" y="2522603"/>
            <a:ext cx="7747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5" name="文字方塊 4"/>
          <p:cNvSpPr txBox="1"/>
          <p:nvPr/>
        </p:nvSpPr>
        <p:spPr>
          <a:xfrm>
            <a:off x="8996255" y="2537390"/>
            <a:ext cx="774700" cy="461665"/>
          </a:xfrm>
          <a:prstGeom prst="rect">
            <a:avLst/>
          </a:prstGeom>
          <a:noFill/>
        </p:spPr>
        <p:txBody>
          <a:bodyPr wrap="square" rtlCol="0">
            <a:spAutoFit/>
          </a:bodyPr>
          <a:lstStyle/>
          <a:p>
            <a:pPr algn="ctr"/>
            <a:r>
              <a:rPr lang="en-US" altLang="zh-TW" sz="2400" dirty="0"/>
              <a:t>A</a:t>
            </a:r>
            <a:endParaRPr lang="zh-TW" altLang="en-US" sz="2400" dirty="0"/>
          </a:p>
        </p:txBody>
      </p:sp>
      <p:cxnSp>
        <p:nvCxnSpPr>
          <p:cNvPr id="6" name="直線單箭頭接點 5"/>
          <p:cNvCxnSpPr/>
          <p:nvPr/>
        </p:nvCxnSpPr>
        <p:spPr>
          <a:xfrm flipV="1">
            <a:off x="5863423" y="4061790"/>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flipV="1">
            <a:off x="7598427" y="4021421"/>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630848" y="4401581"/>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9" name="矩形 8"/>
          <p:cNvSpPr/>
          <p:nvPr/>
        </p:nvSpPr>
        <p:spPr>
          <a:xfrm>
            <a:off x="7365852" y="4369841"/>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10" name="直線單箭頭接點 9"/>
          <p:cNvCxnSpPr>
            <a:cxnSpLocks/>
            <a:stCxn id="8" idx="3"/>
          </p:cNvCxnSpPr>
          <p:nvPr/>
        </p:nvCxnSpPr>
        <p:spPr>
          <a:xfrm flipV="1">
            <a:off x="6096000" y="4680610"/>
            <a:ext cx="1239442"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634334" y="5448529"/>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2" name="直線單箭頭接點 11"/>
          <p:cNvCxnSpPr>
            <a:cxnSpLocks/>
          </p:cNvCxnSpPr>
          <p:nvPr/>
        </p:nvCxnSpPr>
        <p:spPr>
          <a:xfrm flipV="1">
            <a:off x="5863423" y="5016025"/>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384064" y="5421127"/>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4" name="直線單箭頭接點 13"/>
          <p:cNvCxnSpPr>
            <a:cxnSpLocks/>
          </p:cNvCxnSpPr>
          <p:nvPr/>
        </p:nvCxnSpPr>
        <p:spPr>
          <a:xfrm flipV="1">
            <a:off x="7613153" y="4988623"/>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632590" y="3229064"/>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16" name="文字方塊 15"/>
          <p:cNvSpPr txBox="1"/>
          <p:nvPr/>
        </p:nvSpPr>
        <p:spPr>
          <a:xfrm>
            <a:off x="5148247" y="3175762"/>
            <a:ext cx="4826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17" name="文字方塊 16"/>
          <p:cNvSpPr txBox="1"/>
          <p:nvPr/>
        </p:nvSpPr>
        <p:spPr>
          <a:xfrm>
            <a:off x="5148247" y="3611904"/>
            <a:ext cx="482600"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18" name="橢圓 17"/>
          <p:cNvSpPr/>
          <p:nvPr/>
        </p:nvSpPr>
        <p:spPr>
          <a:xfrm>
            <a:off x="5720645" y="3637930"/>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9" name="橢圓 18"/>
          <p:cNvSpPr/>
          <p:nvPr/>
        </p:nvSpPr>
        <p:spPr>
          <a:xfrm>
            <a:off x="5717529" y="3285381"/>
            <a:ext cx="291789" cy="29178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20" name="直線單箭頭接點 19"/>
          <p:cNvCxnSpPr>
            <a:cxnSpLocks/>
          </p:cNvCxnSpPr>
          <p:nvPr/>
        </p:nvCxnSpPr>
        <p:spPr>
          <a:xfrm flipV="1">
            <a:off x="6977322" y="4999115"/>
            <a:ext cx="381999" cy="449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361063" y="3224452"/>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22" name="文字方塊 21"/>
          <p:cNvSpPr txBox="1"/>
          <p:nvPr/>
        </p:nvSpPr>
        <p:spPr>
          <a:xfrm>
            <a:off x="6876720" y="3171150"/>
            <a:ext cx="4826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23" name="文字方塊 22"/>
          <p:cNvSpPr txBox="1"/>
          <p:nvPr/>
        </p:nvSpPr>
        <p:spPr>
          <a:xfrm>
            <a:off x="6876720" y="3607292"/>
            <a:ext cx="482600"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24" name="橢圓 23"/>
          <p:cNvSpPr/>
          <p:nvPr/>
        </p:nvSpPr>
        <p:spPr>
          <a:xfrm>
            <a:off x="7445729" y="3637427"/>
            <a:ext cx="291789" cy="291789"/>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5" name="橢圓 24"/>
          <p:cNvSpPr/>
          <p:nvPr/>
        </p:nvSpPr>
        <p:spPr>
          <a:xfrm>
            <a:off x="7445729" y="3285380"/>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26" name="直線單箭頭接點 25"/>
          <p:cNvCxnSpPr/>
          <p:nvPr/>
        </p:nvCxnSpPr>
        <p:spPr>
          <a:xfrm flipV="1">
            <a:off x="9378566" y="4017367"/>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9145991" y="4365787"/>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28" name="直線單箭頭接點 27"/>
          <p:cNvCxnSpPr>
            <a:cxnSpLocks/>
          </p:cNvCxnSpPr>
          <p:nvPr/>
        </p:nvCxnSpPr>
        <p:spPr>
          <a:xfrm flipV="1">
            <a:off x="7876139" y="4676556"/>
            <a:ext cx="1239442"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9164203" y="5417073"/>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30" name="直線單箭頭接點 29"/>
          <p:cNvCxnSpPr>
            <a:cxnSpLocks/>
          </p:cNvCxnSpPr>
          <p:nvPr/>
        </p:nvCxnSpPr>
        <p:spPr>
          <a:xfrm flipV="1">
            <a:off x="9393292" y="4984569"/>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63" name="群組 62"/>
          <p:cNvGrpSpPr/>
          <p:nvPr/>
        </p:nvGrpSpPr>
        <p:grpSpPr>
          <a:xfrm>
            <a:off x="8144891" y="5409788"/>
            <a:ext cx="858889" cy="788152"/>
            <a:chOff x="6620890" y="5409788"/>
            <a:chExt cx="858889" cy="788152"/>
          </a:xfrm>
        </p:grpSpPr>
        <p:sp>
          <p:nvSpPr>
            <p:cNvPr id="31" name="矩形 30"/>
            <p:cNvSpPr/>
            <p:nvPr/>
          </p:nvSpPr>
          <p:spPr>
            <a:xfrm>
              <a:off x="7018113" y="5418515"/>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32" name="橢圓 31"/>
            <p:cNvSpPr/>
            <p:nvPr/>
          </p:nvSpPr>
          <p:spPr>
            <a:xfrm>
              <a:off x="7103051" y="5487745"/>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3" name="橢圓 32"/>
            <p:cNvSpPr/>
            <p:nvPr/>
          </p:nvSpPr>
          <p:spPr>
            <a:xfrm>
              <a:off x="7103051" y="5821979"/>
              <a:ext cx="291789" cy="291789"/>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4" name="文字方塊 33"/>
            <p:cNvSpPr txBox="1"/>
            <p:nvPr/>
          </p:nvSpPr>
          <p:spPr>
            <a:xfrm>
              <a:off x="6620890" y="5409788"/>
              <a:ext cx="406143" cy="461665"/>
            </a:xfrm>
            <a:prstGeom prst="rect">
              <a:avLst/>
            </a:prstGeom>
            <a:noFill/>
          </p:spPr>
          <p:txBody>
            <a:bodyPr wrap="square" rtlCol="0">
              <a:spAutoFit/>
            </a:bodyPr>
            <a:lstStyle/>
            <a:p>
              <a:pPr algn="ctr"/>
              <a:r>
                <a:rPr lang="en-US" altLang="zh-TW" sz="2400" dirty="0"/>
                <a:t>A</a:t>
              </a:r>
              <a:endParaRPr lang="zh-TW" altLang="en-US" sz="2400" dirty="0"/>
            </a:p>
          </p:txBody>
        </p:sp>
      </p:grpSp>
      <p:sp>
        <p:nvSpPr>
          <p:cNvPr id="35" name="矩形 34"/>
          <p:cNvSpPr/>
          <p:nvPr/>
        </p:nvSpPr>
        <p:spPr>
          <a:xfrm>
            <a:off x="9141202" y="3220398"/>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36" name="文字方塊 35"/>
          <p:cNvSpPr txBox="1"/>
          <p:nvPr/>
        </p:nvSpPr>
        <p:spPr>
          <a:xfrm>
            <a:off x="8656859" y="3167096"/>
            <a:ext cx="4826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37" name="文字方塊 36"/>
          <p:cNvSpPr txBox="1"/>
          <p:nvPr/>
        </p:nvSpPr>
        <p:spPr>
          <a:xfrm>
            <a:off x="8656859" y="3603238"/>
            <a:ext cx="482600"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38" name="橢圓 37"/>
          <p:cNvSpPr/>
          <p:nvPr/>
        </p:nvSpPr>
        <p:spPr>
          <a:xfrm>
            <a:off x="9250977" y="3651073"/>
            <a:ext cx="291789" cy="291789"/>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9" name="橢圓 38"/>
          <p:cNvSpPr/>
          <p:nvPr/>
        </p:nvSpPr>
        <p:spPr>
          <a:xfrm>
            <a:off x="9234969" y="3282443"/>
            <a:ext cx="291789" cy="291789"/>
          </a:xfrm>
          <a:prstGeom prst="ellipse">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40" name="直線單箭頭接點 39"/>
          <p:cNvCxnSpPr>
            <a:cxnSpLocks/>
          </p:cNvCxnSpPr>
          <p:nvPr/>
        </p:nvCxnSpPr>
        <p:spPr>
          <a:xfrm flipV="1">
            <a:off x="8772946" y="4981335"/>
            <a:ext cx="381999" cy="449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cxnSpLocks/>
          </p:cNvCxnSpPr>
          <p:nvPr/>
        </p:nvCxnSpPr>
        <p:spPr>
          <a:xfrm>
            <a:off x="5977541" y="2797307"/>
            <a:ext cx="1001784" cy="262526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2" name="文字方塊 41"/>
          <p:cNvSpPr txBox="1"/>
          <p:nvPr/>
        </p:nvSpPr>
        <p:spPr>
          <a:xfrm>
            <a:off x="5481742" y="2496953"/>
            <a:ext cx="774700" cy="461665"/>
          </a:xfrm>
          <a:prstGeom prst="rect">
            <a:avLst/>
          </a:prstGeom>
          <a:noFill/>
        </p:spPr>
        <p:txBody>
          <a:bodyPr wrap="square" rtlCol="0">
            <a:spAutoFit/>
          </a:bodyPr>
          <a:lstStyle/>
          <a:p>
            <a:pPr algn="ctr"/>
            <a:r>
              <a:rPr lang="en-US" altLang="zh-TW" sz="2400" dirty="0"/>
              <a:t>B</a:t>
            </a:r>
            <a:endParaRPr lang="zh-TW" altLang="en-US" sz="2400" dirty="0"/>
          </a:p>
        </p:txBody>
      </p:sp>
      <p:cxnSp>
        <p:nvCxnSpPr>
          <p:cNvPr id="44" name="直線單箭頭接點 43"/>
          <p:cNvCxnSpPr>
            <a:cxnSpLocks/>
          </p:cNvCxnSpPr>
          <p:nvPr/>
        </p:nvCxnSpPr>
        <p:spPr>
          <a:xfrm>
            <a:off x="7761789" y="2734817"/>
            <a:ext cx="973474" cy="2671714"/>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6737052" y="5429153"/>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46" name="橢圓 45"/>
          <p:cNvSpPr/>
          <p:nvPr/>
        </p:nvSpPr>
        <p:spPr>
          <a:xfrm>
            <a:off x="6821991" y="5880758"/>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7" name="橢圓 46"/>
          <p:cNvSpPr/>
          <p:nvPr/>
        </p:nvSpPr>
        <p:spPr>
          <a:xfrm>
            <a:off x="6821991" y="5509061"/>
            <a:ext cx="291789" cy="291789"/>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8" name="文字方塊 47"/>
          <p:cNvSpPr txBox="1"/>
          <p:nvPr/>
        </p:nvSpPr>
        <p:spPr>
          <a:xfrm>
            <a:off x="6356538" y="5787230"/>
            <a:ext cx="406143"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51" name="文字方塊 50"/>
          <p:cNvSpPr txBox="1"/>
          <p:nvPr/>
        </p:nvSpPr>
        <p:spPr>
          <a:xfrm>
            <a:off x="7232334" y="1734356"/>
            <a:ext cx="774700"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52" name="文字方塊 51"/>
          <p:cNvSpPr txBox="1"/>
          <p:nvPr/>
        </p:nvSpPr>
        <p:spPr>
          <a:xfrm>
            <a:off x="5497329" y="1736721"/>
            <a:ext cx="7747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53" name="文字方塊 52"/>
          <p:cNvSpPr txBox="1"/>
          <p:nvPr/>
        </p:nvSpPr>
        <p:spPr>
          <a:xfrm>
            <a:off x="8985201" y="1734385"/>
            <a:ext cx="774700"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54" name="文字方塊 53"/>
          <p:cNvSpPr txBox="1"/>
          <p:nvPr/>
        </p:nvSpPr>
        <p:spPr>
          <a:xfrm>
            <a:off x="6502584" y="1389877"/>
            <a:ext cx="2191139" cy="461665"/>
          </a:xfrm>
          <a:prstGeom prst="rect">
            <a:avLst/>
          </a:prstGeom>
          <a:noFill/>
        </p:spPr>
        <p:txBody>
          <a:bodyPr wrap="square" rtlCol="0">
            <a:spAutoFit/>
          </a:bodyPr>
          <a:lstStyle/>
          <a:p>
            <a:pPr algn="ctr"/>
            <a:r>
              <a:rPr lang="en-US" altLang="zh-TW" sz="2400" dirty="0"/>
              <a:t>Reference</a:t>
            </a:r>
            <a:endParaRPr lang="zh-TW" altLang="en-US" sz="2400" dirty="0"/>
          </a:p>
        </p:txBody>
      </p:sp>
      <p:sp>
        <p:nvSpPr>
          <p:cNvPr id="55" name="箭號: 上-下雙向 54"/>
          <p:cNvSpPr/>
          <p:nvPr/>
        </p:nvSpPr>
        <p:spPr>
          <a:xfrm>
            <a:off x="5697944" y="2112363"/>
            <a:ext cx="344557" cy="47892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6" name="箭號: 上-下雙向 55"/>
          <p:cNvSpPr/>
          <p:nvPr/>
        </p:nvSpPr>
        <p:spPr>
          <a:xfrm>
            <a:off x="7440875" y="2119850"/>
            <a:ext cx="344557" cy="47892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7" name="箭號: 上-下雙向 56"/>
          <p:cNvSpPr/>
          <p:nvPr/>
        </p:nvSpPr>
        <p:spPr>
          <a:xfrm>
            <a:off x="9208102" y="2112363"/>
            <a:ext cx="344557" cy="478922"/>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8" name="文字方塊 57"/>
          <p:cNvSpPr txBox="1"/>
          <p:nvPr/>
        </p:nvSpPr>
        <p:spPr>
          <a:xfrm>
            <a:off x="2126696" y="5126367"/>
            <a:ext cx="2985497" cy="1384995"/>
          </a:xfrm>
          <a:prstGeom prst="rect">
            <a:avLst/>
          </a:prstGeom>
          <a:noFill/>
        </p:spPr>
        <p:txBody>
          <a:bodyPr wrap="square" rtlCol="0">
            <a:spAutoFit/>
          </a:bodyPr>
          <a:lstStyle/>
          <a:p>
            <a:r>
              <a:rPr lang="en-US" altLang="zh-TW" sz="2800" dirty="0"/>
              <a:t>In practice, it is hard to train in this way. </a:t>
            </a:r>
            <a:endParaRPr lang="zh-TW" altLang="en-US" sz="2800" dirty="0"/>
          </a:p>
        </p:txBody>
      </p:sp>
      <p:sp>
        <p:nvSpPr>
          <p:cNvPr id="59" name="文字方塊 58"/>
          <p:cNvSpPr txBox="1"/>
          <p:nvPr/>
        </p:nvSpPr>
        <p:spPr>
          <a:xfrm>
            <a:off x="2101263" y="3706119"/>
            <a:ext cx="2922998" cy="1384995"/>
          </a:xfrm>
          <a:prstGeom prst="rect">
            <a:avLst/>
          </a:prstGeom>
          <a:noFill/>
        </p:spPr>
        <p:txBody>
          <a:bodyPr wrap="square" rtlCol="0">
            <a:spAutoFit/>
          </a:bodyPr>
          <a:lstStyle/>
          <a:p>
            <a:r>
              <a:rPr lang="en-US" altLang="zh-TW" sz="2800" dirty="0"/>
              <a:t>Training is matched to testing.</a:t>
            </a:r>
            <a:endParaRPr lang="zh-TW" altLang="en-US" sz="2800" dirty="0"/>
          </a:p>
        </p:txBody>
      </p:sp>
      <p:sp>
        <p:nvSpPr>
          <p:cNvPr id="60" name="箭號: 向上 59"/>
          <p:cNvSpPr/>
          <p:nvPr/>
        </p:nvSpPr>
        <p:spPr>
          <a:xfrm>
            <a:off x="4965573" y="3165785"/>
            <a:ext cx="363607" cy="37057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箭號: 向上 60"/>
          <p:cNvSpPr/>
          <p:nvPr/>
        </p:nvSpPr>
        <p:spPr>
          <a:xfrm>
            <a:off x="6680634" y="3603154"/>
            <a:ext cx="363607" cy="370577"/>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p:cNvSpPr txBox="1"/>
          <p:nvPr/>
        </p:nvSpPr>
        <p:spPr>
          <a:xfrm>
            <a:off x="1918106" y="1605739"/>
            <a:ext cx="3514308" cy="1384995"/>
          </a:xfrm>
          <a:prstGeom prst="rect">
            <a:avLst/>
          </a:prstGeom>
          <a:noFill/>
        </p:spPr>
        <p:txBody>
          <a:bodyPr wrap="square" rtlCol="0">
            <a:spAutoFit/>
          </a:bodyPr>
          <a:lstStyle/>
          <a:p>
            <a:r>
              <a:rPr lang="en-US" altLang="zh-TW" sz="2800" dirty="0">
                <a:solidFill>
                  <a:srgbClr val="FF0000"/>
                </a:solidFill>
              </a:rPr>
              <a:t>When we try to decrease the loss for both steps 1 and 2 …..</a:t>
            </a:r>
            <a:endParaRPr lang="zh-TW" altLang="en-US" sz="2800" dirty="0">
              <a:solidFill>
                <a:srgbClr val="FF0000"/>
              </a:solidFill>
            </a:endParaRPr>
          </a:p>
        </p:txBody>
      </p:sp>
      <p:grpSp>
        <p:nvGrpSpPr>
          <p:cNvPr id="70" name="群組 69"/>
          <p:cNvGrpSpPr/>
          <p:nvPr/>
        </p:nvGrpSpPr>
        <p:grpSpPr>
          <a:xfrm>
            <a:off x="6328705" y="5420362"/>
            <a:ext cx="960035" cy="920790"/>
            <a:chOff x="8760382" y="4950664"/>
            <a:chExt cx="960035" cy="920790"/>
          </a:xfrm>
        </p:grpSpPr>
        <p:sp>
          <p:nvSpPr>
            <p:cNvPr id="69" name="矩形 68"/>
            <p:cNvSpPr/>
            <p:nvPr/>
          </p:nvSpPr>
          <p:spPr>
            <a:xfrm>
              <a:off x="8797244" y="4950664"/>
              <a:ext cx="923173" cy="920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4" name="群組 63"/>
            <p:cNvGrpSpPr/>
            <p:nvPr/>
          </p:nvGrpSpPr>
          <p:grpSpPr>
            <a:xfrm>
              <a:off x="8760382" y="4981334"/>
              <a:ext cx="858889" cy="788152"/>
              <a:chOff x="6620890" y="5409788"/>
              <a:chExt cx="858889" cy="788152"/>
            </a:xfrm>
          </p:grpSpPr>
          <p:sp>
            <p:nvSpPr>
              <p:cNvPr id="65" name="矩形 64"/>
              <p:cNvSpPr/>
              <p:nvPr/>
            </p:nvSpPr>
            <p:spPr>
              <a:xfrm>
                <a:off x="7018113" y="5418515"/>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66" name="橢圓 65"/>
              <p:cNvSpPr/>
              <p:nvPr/>
            </p:nvSpPr>
            <p:spPr>
              <a:xfrm>
                <a:off x="7103051" y="5487745"/>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67" name="橢圓 66"/>
              <p:cNvSpPr/>
              <p:nvPr/>
            </p:nvSpPr>
            <p:spPr>
              <a:xfrm>
                <a:off x="7103051" y="5821979"/>
                <a:ext cx="291789" cy="291789"/>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68" name="文字方塊 67"/>
              <p:cNvSpPr txBox="1"/>
              <p:nvPr/>
            </p:nvSpPr>
            <p:spPr>
              <a:xfrm>
                <a:off x="6620890" y="5409788"/>
                <a:ext cx="406143" cy="461665"/>
              </a:xfrm>
              <a:prstGeom prst="rect">
                <a:avLst/>
              </a:prstGeom>
              <a:noFill/>
            </p:spPr>
            <p:txBody>
              <a:bodyPr wrap="square" rtlCol="0">
                <a:spAutoFit/>
              </a:bodyPr>
              <a:lstStyle/>
              <a:p>
                <a:pPr algn="ctr"/>
                <a:r>
                  <a:rPr lang="en-US" altLang="zh-TW" sz="2400" dirty="0"/>
                  <a:t>A</a:t>
                </a:r>
                <a:endParaRPr lang="zh-TW" altLang="en-US" sz="2400" dirty="0"/>
              </a:p>
            </p:txBody>
          </p:sp>
        </p:grpSp>
      </p:grpSp>
      <p:pic>
        <p:nvPicPr>
          <p:cNvPr id="1028" name="Picture 4" descr="相關圖片"/>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9819" y="3549490"/>
            <a:ext cx="529533" cy="529533"/>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直線單箭頭接點 72"/>
          <p:cNvCxnSpPr>
            <a:cxnSpLocks/>
          </p:cNvCxnSpPr>
          <p:nvPr/>
        </p:nvCxnSpPr>
        <p:spPr>
          <a:xfrm flipV="1">
            <a:off x="5869953" y="2912126"/>
            <a:ext cx="0" cy="270000"/>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cxnSpLocks/>
          </p:cNvCxnSpPr>
          <p:nvPr/>
        </p:nvCxnSpPr>
        <p:spPr>
          <a:xfrm flipV="1">
            <a:off x="7598153" y="2912125"/>
            <a:ext cx="0" cy="270000"/>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cxnSpLocks/>
          </p:cNvCxnSpPr>
          <p:nvPr/>
        </p:nvCxnSpPr>
        <p:spPr>
          <a:xfrm flipV="1">
            <a:off x="9378566" y="2905761"/>
            <a:ext cx="0" cy="270000"/>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9264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animBg="1"/>
      <p:bldP spid="61" grpId="0" animBg="1"/>
      <p:bldP spid="6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LSTM</a:t>
            </a:r>
            <a:endParaRPr lang="zh-TW" altLang="en-US" dirty="0"/>
          </a:p>
        </p:txBody>
      </p:sp>
      <p:sp>
        <p:nvSpPr>
          <p:cNvPr id="31" name="文字方塊 30"/>
          <p:cNvSpPr txBox="1"/>
          <p:nvPr/>
        </p:nvSpPr>
        <p:spPr>
          <a:xfrm>
            <a:off x="2076716" y="4917143"/>
            <a:ext cx="2618053" cy="954107"/>
          </a:xfrm>
          <a:prstGeom prst="rect">
            <a:avLst/>
          </a:prstGeom>
          <a:noFill/>
        </p:spPr>
        <p:txBody>
          <a:bodyPr wrap="square" rtlCol="0">
            <a:spAutoFit/>
          </a:bodyPr>
          <a:lstStyle/>
          <a:p>
            <a:r>
              <a:rPr lang="en-US" altLang="zh-TW" sz="2800" dirty="0"/>
              <a:t>c changes slowly</a:t>
            </a:r>
            <a:endParaRPr lang="zh-TW" altLang="en-US" sz="2800" dirty="0"/>
          </a:p>
        </p:txBody>
      </p:sp>
      <p:sp>
        <p:nvSpPr>
          <p:cNvPr id="32" name="文字方塊 31"/>
          <p:cNvSpPr txBox="1"/>
          <p:nvPr/>
        </p:nvSpPr>
        <p:spPr>
          <a:xfrm>
            <a:off x="2107845" y="5849000"/>
            <a:ext cx="2618053" cy="954107"/>
          </a:xfrm>
          <a:prstGeom prst="rect">
            <a:avLst/>
          </a:prstGeom>
          <a:noFill/>
        </p:spPr>
        <p:txBody>
          <a:bodyPr wrap="square" rtlCol="0">
            <a:spAutoFit/>
          </a:bodyPr>
          <a:lstStyle/>
          <a:p>
            <a:r>
              <a:rPr lang="en-US" altLang="zh-TW" sz="2800" dirty="0"/>
              <a:t>h changes faster</a:t>
            </a:r>
            <a:endParaRPr lang="zh-TW" altLang="en-US" sz="2800" dirty="0"/>
          </a:p>
        </p:txBody>
      </p:sp>
      <p:sp>
        <p:nvSpPr>
          <p:cNvPr id="33" name="文字方塊 32"/>
          <p:cNvSpPr txBox="1"/>
          <p:nvPr/>
        </p:nvSpPr>
        <p:spPr>
          <a:xfrm>
            <a:off x="5433303" y="4942899"/>
            <a:ext cx="4491368" cy="954107"/>
          </a:xfrm>
          <a:prstGeom prst="rect">
            <a:avLst/>
          </a:prstGeom>
          <a:noFill/>
        </p:spPr>
        <p:txBody>
          <a:bodyPr wrap="square" rtlCol="0">
            <a:spAutoFit/>
          </a:bodyPr>
          <a:lstStyle/>
          <a:p>
            <a:r>
              <a:rPr lang="en-US" altLang="zh-TW" sz="2800" dirty="0" err="1"/>
              <a:t>c</a:t>
            </a:r>
            <a:r>
              <a:rPr lang="en-US" altLang="zh-TW" sz="2800" baseline="30000" dirty="0" err="1"/>
              <a:t>t</a:t>
            </a:r>
            <a:r>
              <a:rPr lang="en-US" altLang="zh-TW" sz="2800" dirty="0"/>
              <a:t> is c</a:t>
            </a:r>
            <a:r>
              <a:rPr lang="en-US" altLang="zh-TW" sz="2800" baseline="30000" dirty="0"/>
              <a:t>t-1</a:t>
            </a:r>
            <a:r>
              <a:rPr lang="en-US" altLang="zh-TW" sz="2800" dirty="0"/>
              <a:t> added by something</a:t>
            </a:r>
            <a:endParaRPr lang="zh-TW" altLang="en-US" sz="2800" dirty="0"/>
          </a:p>
        </p:txBody>
      </p:sp>
      <p:sp>
        <p:nvSpPr>
          <p:cNvPr id="34" name="文字方塊 33"/>
          <p:cNvSpPr txBox="1"/>
          <p:nvPr/>
        </p:nvSpPr>
        <p:spPr>
          <a:xfrm>
            <a:off x="5433303" y="5848999"/>
            <a:ext cx="4986921" cy="523220"/>
          </a:xfrm>
          <a:prstGeom prst="rect">
            <a:avLst/>
          </a:prstGeom>
          <a:noFill/>
        </p:spPr>
        <p:txBody>
          <a:bodyPr wrap="square" rtlCol="0">
            <a:spAutoFit/>
          </a:bodyPr>
          <a:lstStyle/>
          <a:p>
            <a:r>
              <a:rPr lang="en-US" altLang="zh-TW" sz="2800" dirty="0" err="1"/>
              <a:t>h</a:t>
            </a:r>
            <a:r>
              <a:rPr lang="en-US" altLang="zh-TW" sz="2800" baseline="30000" dirty="0" err="1"/>
              <a:t>t</a:t>
            </a:r>
            <a:r>
              <a:rPr lang="en-US" altLang="zh-TW" sz="2800" dirty="0"/>
              <a:t> and h</a:t>
            </a:r>
            <a:r>
              <a:rPr lang="en-US" altLang="zh-TW" sz="2800" baseline="30000" dirty="0"/>
              <a:t>t-1</a:t>
            </a:r>
            <a:r>
              <a:rPr lang="en-US" altLang="zh-TW" sz="2800" dirty="0"/>
              <a:t> can be very different</a:t>
            </a:r>
            <a:endParaRPr lang="zh-TW" altLang="en-US" sz="2800" dirty="0"/>
          </a:p>
        </p:txBody>
      </p:sp>
      <p:sp>
        <p:nvSpPr>
          <p:cNvPr id="35" name="箭號: 向右 34"/>
          <p:cNvSpPr/>
          <p:nvPr/>
        </p:nvSpPr>
        <p:spPr>
          <a:xfrm>
            <a:off x="4677793" y="5022831"/>
            <a:ext cx="660234" cy="3922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箭號: 向右 35"/>
          <p:cNvSpPr/>
          <p:nvPr/>
        </p:nvSpPr>
        <p:spPr>
          <a:xfrm>
            <a:off x="4677793" y="5932016"/>
            <a:ext cx="660234" cy="3922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7" name="矩形 36"/>
          <p:cNvSpPr/>
          <p:nvPr/>
        </p:nvSpPr>
        <p:spPr>
          <a:xfrm>
            <a:off x="2711253" y="2544485"/>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800" baseline="30000" dirty="0"/>
          </a:p>
        </p:txBody>
      </p:sp>
      <p:sp>
        <p:nvSpPr>
          <p:cNvPr id="38" name="矩形 37"/>
          <p:cNvSpPr/>
          <p:nvPr/>
        </p:nvSpPr>
        <p:spPr>
          <a:xfrm>
            <a:off x="3689927" y="2526226"/>
            <a:ext cx="1106546"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Naive</a:t>
            </a:r>
            <a:endParaRPr lang="zh-TW" altLang="en-US" sz="2800" dirty="0"/>
          </a:p>
        </p:txBody>
      </p:sp>
      <p:sp>
        <p:nvSpPr>
          <p:cNvPr id="39" name="矩形 38"/>
          <p:cNvSpPr/>
          <p:nvPr/>
        </p:nvSpPr>
        <p:spPr>
          <a:xfrm>
            <a:off x="5219809" y="2549373"/>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err="1"/>
              <a:t>h</a:t>
            </a:r>
            <a:r>
              <a:rPr lang="en-US" altLang="zh-TW" sz="2800" baseline="30000" dirty="0" err="1"/>
              <a:t>t</a:t>
            </a:r>
            <a:endParaRPr lang="zh-TW" altLang="en-US" sz="2800" baseline="30000" dirty="0"/>
          </a:p>
        </p:txBody>
      </p:sp>
      <p:sp>
        <p:nvSpPr>
          <p:cNvPr id="40" name="矩形 39"/>
          <p:cNvSpPr/>
          <p:nvPr/>
        </p:nvSpPr>
        <p:spPr>
          <a:xfrm>
            <a:off x="3777012" y="1654783"/>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err="1"/>
              <a:t>y</a:t>
            </a:r>
            <a:r>
              <a:rPr lang="en-US" altLang="zh-TW" sz="2800" baseline="30000" dirty="0" err="1"/>
              <a:t>t</a:t>
            </a:r>
            <a:endParaRPr lang="zh-TW" altLang="en-US" sz="2800" baseline="30000" dirty="0"/>
          </a:p>
        </p:txBody>
      </p:sp>
      <p:sp>
        <p:nvSpPr>
          <p:cNvPr id="41" name="矩形 40"/>
          <p:cNvSpPr/>
          <p:nvPr/>
        </p:nvSpPr>
        <p:spPr>
          <a:xfrm>
            <a:off x="3791526" y="3833779"/>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err="1"/>
              <a:t>x</a:t>
            </a:r>
            <a:r>
              <a:rPr lang="en-US" altLang="zh-TW" sz="2800" baseline="30000" dirty="0" err="1"/>
              <a:t>t</a:t>
            </a:r>
            <a:endParaRPr lang="zh-TW" altLang="en-US" sz="2800" baseline="30000" dirty="0"/>
          </a:p>
        </p:txBody>
      </p:sp>
      <p:cxnSp>
        <p:nvCxnSpPr>
          <p:cNvPr id="42" name="直線單箭頭接點 41"/>
          <p:cNvCxnSpPr>
            <a:cxnSpLocks/>
          </p:cNvCxnSpPr>
          <p:nvPr/>
        </p:nvCxnSpPr>
        <p:spPr>
          <a:xfrm>
            <a:off x="3270052" y="2998106"/>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cxnSpLocks/>
          </p:cNvCxnSpPr>
          <p:nvPr/>
        </p:nvCxnSpPr>
        <p:spPr>
          <a:xfrm>
            <a:off x="4830340" y="3015039"/>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cxnSpLocks/>
          </p:cNvCxnSpPr>
          <p:nvPr/>
        </p:nvCxnSpPr>
        <p:spPr>
          <a:xfrm rot="16200000">
            <a:off x="4064876" y="2332116"/>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a:cxnSpLocks/>
          </p:cNvCxnSpPr>
          <p:nvPr/>
        </p:nvCxnSpPr>
        <p:spPr>
          <a:xfrm rot="16200000">
            <a:off x="4079390" y="3637720"/>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624911" y="2779317"/>
            <a:ext cx="704039" cy="523220"/>
          </a:xfrm>
          <a:prstGeom prst="rect">
            <a:avLst/>
          </a:prstGeom>
        </p:spPr>
        <p:txBody>
          <a:bodyPr wrap="none">
            <a:spAutoFit/>
          </a:bodyPr>
          <a:lstStyle/>
          <a:p>
            <a:pPr algn="ctr"/>
            <a:r>
              <a:rPr lang="en-US" altLang="zh-TW" sz="2800" dirty="0">
                <a:solidFill>
                  <a:schemeClr val="bg1"/>
                </a:solidFill>
              </a:rPr>
              <a:t>h</a:t>
            </a:r>
            <a:r>
              <a:rPr lang="en-US" altLang="zh-TW" sz="2800" baseline="30000" dirty="0">
                <a:solidFill>
                  <a:schemeClr val="bg1"/>
                </a:solidFill>
              </a:rPr>
              <a:t>t-1</a:t>
            </a:r>
            <a:endParaRPr lang="zh-TW" altLang="en-US" sz="2800" baseline="30000" dirty="0">
              <a:solidFill>
                <a:schemeClr val="bg1"/>
              </a:solidFill>
            </a:endParaRPr>
          </a:p>
        </p:txBody>
      </p:sp>
      <p:sp>
        <p:nvSpPr>
          <p:cNvPr id="15" name="矩形 14"/>
          <p:cNvSpPr/>
          <p:nvPr/>
        </p:nvSpPr>
        <p:spPr>
          <a:xfrm>
            <a:off x="7320272" y="1498077"/>
            <a:ext cx="1134533" cy="1997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LSTM</a:t>
            </a:r>
            <a:endParaRPr lang="zh-TW" altLang="en-US" sz="2800" dirty="0"/>
          </a:p>
        </p:txBody>
      </p:sp>
      <p:sp>
        <p:nvSpPr>
          <p:cNvPr id="16" name="矩形 15"/>
          <p:cNvSpPr/>
          <p:nvPr/>
        </p:nvSpPr>
        <p:spPr>
          <a:xfrm>
            <a:off x="6400914" y="1498078"/>
            <a:ext cx="507999" cy="9313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800" baseline="30000" dirty="0"/>
          </a:p>
        </p:txBody>
      </p:sp>
      <p:sp>
        <p:nvSpPr>
          <p:cNvPr id="18" name="矩形 17"/>
          <p:cNvSpPr/>
          <p:nvPr/>
        </p:nvSpPr>
        <p:spPr>
          <a:xfrm>
            <a:off x="7407356" y="600373"/>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err="1"/>
              <a:t>y</a:t>
            </a:r>
            <a:r>
              <a:rPr lang="en-US" altLang="zh-TW" sz="2800" baseline="30000" dirty="0" err="1"/>
              <a:t>t</a:t>
            </a:r>
            <a:endParaRPr lang="zh-TW" altLang="en-US" sz="2800" baseline="30000" dirty="0"/>
          </a:p>
        </p:txBody>
      </p:sp>
      <p:sp>
        <p:nvSpPr>
          <p:cNvPr id="19" name="矩形 18"/>
          <p:cNvSpPr/>
          <p:nvPr/>
        </p:nvSpPr>
        <p:spPr>
          <a:xfrm>
            <a:off x="7444165" y="3943553"/>
            <a:ext cx="931333" cy="4656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2800" dirty="0" err="1">
                <a:solidFill>
                  <a:schemeClr val="tx1"/>
                </a:solidFill>
              </a:rPr>
              <a:t>x</a:t>
            </a:r>
            <a:r>
              <a:rPr lang="en-US" altLang="zh-TW" sz="2800" baseline="30000" dirty="0" err="1">
                <a:solidFill>
                  <a:schemeClr val="tx1"/>
                </a:solidFill>
              </a:rPr>
              <a:t>t</a:t>
            </a:r>
            <a:endParaRPr lang="zh-TW" altLang="en-US" sz="2800" baseline="30000" dirty="0">
              <a:solidFill>
                <a:schemeClr val="tx1"/>
              </a:solidFill>
            </a:endParaRPr>
          </a:p>
        </p:txBody>
      </p:sp>
      <p:cxnSp>
        <p:nvCxnSpPr>
          <p:cNvPr id="20" name="直線單箭頭接點 19"/>
          <p:cNvCxnSpPr>
            <a:cxnSpLocks/>
          </p:cNvCxnSpPr>
          <p:nvPr/>
        </p:nvCxnSpPr>
        <p:spPr>
          <a:xfrm>
            <a:off x="6908912" y="1995869"/>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cxnSpLocks/>
          </p:cNvCxnSpPr>
          <p:nvPr/>
        </p:nvCxnSpPr>
        <p:spPr>
          <a:xfrm rot="16200000">
            <a:off x="7695220" y="1277706"/>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cxnSpLocks/>
          </p:cNvCxnSpPr>
          <p:nvPr/>
        </p:nvCxnSpPr>
        <p:spPr>
          <a:xfrm rot="16200000">
            <a:off x="7732029" y="374749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409377" y="2564347"/>
            <a:ext cx="507999" cy="9313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sz="2800" baseline="30000" dirty="0"/>
          </a:p>
        </p:txBody>
      </p:sp>
      <p:cxnSp>
        <p:nvCxnSpPr>
          <p:cNvPr id="25" name="直線單箭頭接點 24"/>
          <p:cNvCxnSpPr>
            <a:cxnSpLocks/>
          </p:cNvCxnSpPr>
          <p:nvPr/>
        </p:nvCxnSpPr>
        <p:spPr>
          <a:xfrm>
            <a:off x="6917375" y="308729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cxnSpLocks/>
          </p:cNvCxnSpPr>
          <p:nvPr/>
        </p:nvCxnSpPr>
        <p:spPr>
          <a:xfrm>
            <a:off x="8446341" y="1995869"/>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cxnSpLocks/>
          </p:cNvCxnSpPr>
          <p:nvPr/>
        </p:nvCxnSpPr>
        <p:spPr>
          <a:xfrm>
            <a:off x="8454804" y="308729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8866216" y="1522936"/>
            <a:ext cx="507999" cy="9313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800" dirty="0" err="1"/>
              <a:t>c</a:t>
            </a:r>
            <a:r>
              <a:rPr lang="en-US" altLang="zh-TW" sz="2800" baseline="30000" dirty="0" err="1"/>
              <a:t>t</a:t>
            </a:r>
            <a:endParaRPr lang="zh-TW" altLang="en-US" sz="2800" baseline="30000" dirty="0"/>
          </a:p>
        </p:txBody>
      </p:sp>
      <p:sp>
        <p:nvSpPr>
          <p:cNvPr id="29" name="矩形 28"/>
          <p:cNvSpPr/>
          <p:nvPr/>
        </p:nvSpPr>
        <p:spPr>
          <a:xfrm>
            <a:off x="8874679" y="2589205"/>
            <a:ext cx="507999" cy="9313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err="1"/>
              <a:t>h</a:t>
            </a:r>
            <a:r>
              <a:rPr lang="en-US" altLang="zh-TW" sz="2800" baseline="30000" dirty="0" err="1"/>
              <a:t>t</a:t>
            </a:r>
            <a:endParaRPr lang="zh-TW" altLang="en-US" sz="2800" baseline="30000" dirty="0"/>
          </a:p>
        </p:txBody>
      </p:sp>
      <p:sp>
        <p:nvSpPr>
          <p:cNvPr id="48" name="矩形 47"/>
          <p:cNvSpPr/>
          <p:nvPr/>
        </p:nvSpPr>
        <p:spPr>
          <a:xfrm>
            <a:off x="6347379" y="2793260"/>
            <a:ext cx="704039" cy="523220"/>
          </a:xfrm>
          <a:prstGeom prst="rect">
            <a:avLst/>
          </a:prstGeom>
        </p:spPr>
        <p:txBody>
          <a:bodyPr wrap="none">
            <a:spAutoFit/>
          </a:bodyPr>
          <a:lstStyle/>
          <a:p>
            <a:pPr algn="ctr"/>
            <a:r>
              <a:rPr lang="en-US" altLang="zh-TW" sz="2800" dirty="0">
                <a:solidFill>
                  <a:schemeClr val="bg1"/>
                </a:solidFill>
              </a:rPr>
              <a:t>h</a:t>
            </a:r>
            <a:r>
              <a:rPr lang="en-US" altLang="zh-TW" sz="2800" baseline="30000" dirty="0">
                <a:solidFill>
                  <a:schemeClr val="bg1"/>
                </a:solidFill>
              </a:rPr>
              <a:t>t-1</a:t>
            </a:r>
            <a:endParaRPr lang="zh-TW" altLang="en-US" sz="2800" baseline="30000" dirty="0">
              <a:solidFill>
                <a:schemeClr val="bg1"/>
              </a:solidFill>
            </a:endParaRPr>
          </a:p>
        </p:txBody>
      </p:sp>
      <p:sp>
        <p:nvSpPr>
          <p:cNvPr id="49" name="矩形 48"/>
          <p:cNvSpPr/>
          <p:nvPr/>
        </p:nvSpPr>
        <p:spPr>
          <a:xfrm>
            <a:off x="6328990" y="1726991"/>
            <a:ext cx="668773" cy="523220"/>
          </a:xfrm>
          <a:prstGeom prst="rect">
            <a:avLst/>
          </a:prstGeom>
        </p:spPr>
        <p:txBody>
          <a:bodyPr wrap="none">
            <a:spAutoFit/>
          </a:bodyPr>
          <a:lstStyle/>
          <a:p>
            <a:pPr algn="ctr"/>
            <a:r>
              <a:rPr lang="en-US" altLang="zh-TW" sz="2800" dirty="0"/>
              <a:t>c</a:t>
            </a:r>
            <a:r>
              <a:rPr lang="en-US" altLang="zh-TW" sz="2800" baseline="30000" dirty="0"/>
              <a:t>t-1</a:t>
            </a:r>
            <a:endParaRPr lang="zh-TW" altLang="en-US" sz="2800" baseline="30000" dirty="0"/>
          </a:p>
        </p:txBody>
      </p:sp>
    </p:spTree>
    <p:extLst>
      <p:ext uri="{BB962C8B-B14F-4D97-AF65-F5344CB8AC3E}">
        <p14:creationId xmlns:p14="http://schemas.microsoft.com/office/powerpoint/2010/main" val="189719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animBg="1"/>
      <p:bldP spid="36" grpId="0" animBg="1"/>
      <p:bldP spid="15" grpId="0" animBg="1"/>
      <p:bldP spid="16" grpId="0" animBg="1"/>
      <p:bldP spid="18" grpId="0" animBg="1"/>
      <p:bldP spid="19" grpId="0" animBg="1"/>
      <p:bldP spid="24" grpId="0" animBg="1"/>
      <p:bldP spid="28" grpId="0" animBg="1"/>
      <p:bldP spid="29" grpId="0" animBg="1"/>
      <p:bldP spid="48" grpId="0"/>
      <p:bldP spid="4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群組 164"/>
          <p:cNvGrpSpPr/>
          <p:nvPr/>
        </p:nvGrpSpPr>
        <p:grpSpPr>
          <a:xfrm>
            <a:off x="3969508" y="5831800"/>
            <a:ext cx="907572" cy="461665"/>
            <a:chOff x="4765592" y="6396335"/>
            <a:chExt cx="907572" cy="461665"/>
          </a:xfrm>
        </p:grpSpPr>
        <p:sp>
          <p:nvSpPr>
            <p:cNvPr id="42" name="矩形 41"/>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3" name="文字方塊 42"/>
            <p:cNvSpPr txBox="1"/>
            <p:nvPr/>
          </p:nvSpPr>
          <p:spPr>
            <a:xfrm>
              <a:off x="4765592" y="6396335"/>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45" name="矩形 44"/>
          <p:cNvSpPr/>
          <p:nvPr/>
        </p:nvSpPr>
        <p:spPr>
          <a:xfrm>
            <a:off x="4049353" y="4424492"/>
            <a:ext cx="720000" cy="43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z</a:t>
            </a:r>
            <a:endParaRPr lang="zh-TW" altLang="en-US" sz="2400" dirty="0"/>
          </a:p>
        </p:txBody>
      </p:sp>
      <p:sp>
        <p:nvSpPr>
          <p:cNvPr id="46" name="矩形 45"/>
          <p:cNvSpPr/>
          <p:nvPr/>
        </p:nvSpPr>
        <p:spPr>
          <a:xfrm>
            <a:off x="3156507" y="442449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sp>
        <p:nvSpPr>
          <p:cNvPr id="50" name="矩形 49"/>
          <p:cNvSpPr/>
          <p:nvPr/>
        </p:nvSpPr>
        <p:spPr>
          <a:xfrm>
            <a:off x="2272047" y="442449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51" name="矩形 50"/>
          <p:cNvSpPr/>
          <p:nvPr/>
        </p:nvSpPr>
        <p:spPr>
          <a:xfrm>
            <a:off x="4933813" y="4429688"/>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sp>
        <p:nvSpPr>
          <p:cNvPr id="163" name="向下箭號 162"/>
          <p:cNvSpPr/>
          <p:nvPr/>
        </p:nvSpPr>
        <p:spPr>
          <a:xfrm rot="2620627" flipV="1">
            <a:off x="4828110" y="4885732"/>
            <a:ext cx="438150" cy="985507"/>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64" name="向下箭號 163"/>
          <p:cNvSpPr/>
          <p:nvPr/>
        </p:nvSpPr>
        <p:spPr>
          <a:xfrm rot="20057551" flipV="1">
            <a:off x="3414566" y="4880211"/>
            <a:ext cx="438150" cy="909089"/>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66" name="向下箭號 165"/>
          <p:cNvSpPr/>
          <p:nvPr/>
        </p:nvSpPr>
        <p:spPr>
          <a:xfrm rot="1353372" flipV="1">
            <a:off x="4126410" y="4925906"/>
            <a:ext cx="438150" cy="8611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67" name="向下箭號 166"/>
          <p:cNvSpPr/>
          <p:nvPr/>
        </p:nvSpPr>
        <p:spPr>
          <a:xfrm rot="18851723" flipV="1">
            <a:off x="2668104" y="4854597"/>
            <a:ext cx="438150" cy="103046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220" name="群組 219"/>
          <p:cNvGrpSpPr/>
          <p:nvPr/>
        </p:nvGrpSpPr>
        <p:grpSpPr>
          <a:xfrm>
            <a:off x="3173799" y="5822101"/>
            <a:ext cx="907572" cy="461665"/>
            <a:chOff x="4765592" y="6396335"/>
            <a:chExt cx="907572" cy="461665"/>
          </a:xfrm>
        </p:grpSpPr>
        <p:sp>
          <p:nvSpPr>
            <p:cNvPr id="221" name="矩形 220"/>
            <p:cNvSpPr/>
            <p:nvPr/>
          </p:nvSpPr>
          <p:spPr>
            <a:xfrm>
              <a:off x="4823114" y="6442783"/>
              <a:ext cx="720000" cy="36877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222" name="文字方塊 221"/>
            <p:cNvSpPr txBox="1"/>
            <p:nvPr/>
          </p:nvSpPr>
          <p:spPr>
            <a:xfrm>
              <a:off x="4765592" y="6396335"/>
              <a:ext cx="907572" cy="461665"/>
            </a:xfrm>
            <a:prstGeom prst="rect">
              <a:avLst/>
            </a:prstGeom>
            <a:noFill/>
          </p:spPr>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grpSp>
        <p:nvGrpSpPr>
          <p:cNvPr id="114" name="群組 113"/>
          <p:cNvGrpSpPr/>
          <p:nvPr/>
        </p:nvGrpSpPr>
        <p:grpSpPr>
          <a:xfrm>
            <a:off x="1359041" y="2117510"/>
            <a:ext cx="907572" cy="461665"/>
            <a:chOff x="4775004" y="6396335"/>
            <a:chExt cx="907572" cy="461665"/>
          </a:xfrm>
        </p:grpSpPr>
        <p:sp>
          <p:nvSpPr>
            <p:cNvPr id="115" name="矩形 114"/>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6" name="文字方塊 115"/>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sp>
        <p:nvSpPr>
          <p:cNvPr id="64" name="矩形 63"/>
          <p:cNvSpPr/>
          <p:nvPr/>
        </p:nvSpPr>
        <p:spPr>
          <a:xfrm>
            <a:off x="6662037" y="849871"/>
            <a:ext cx="389050" cy="6358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z</a:t>
            </a:r>
            <a:endParaRPr lang="zh-TW" altLang="en-US" sz="2400" dirty="0"/>
          </a:p>
        </p:txBody>
      </p:sp>
      <p:grpSp>
        <p:nvGrpSpPr>
          <p:cNvPr id="4" name="群組 3"/>
          <p:cNvGrpSpPr/>
          <p:nvPr/>
        </p:nvGrpSpPr>
        <p:grpSpPr>
          <a:xfrm>
            <a:off x="9552814" y="576603"/>
            <a:ext cx="907572" cy="1270403"/>
            <a:chOff x="7012720" y="4534918"/>
            <a:chExt cx="907572" cy="1270403"/>
          </a:xfrm>
        </p:grpSpPr>
        <p:sp>
          <p:nvSpPr>
            <p:cNvPr id="70" name="矩形 69"/>
            <p:cNvSpPr/>
            <p:nvPr/>
          </p:nvSpPr>
          <p:spPr>
            <a:xfrm>
              <a:off x="7224945" y="5166135"/>
              <a:ext cx="432322" cy="63918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66" name="矩形 65"/>
            <p:cNvSpPr/>
            <p:nvPr/>
          </p:nvSpPr>
          <p:spPr>
            <a:xfrm>
              <a:off x="7224945" y="4534918"/>
              <a:ext cx="432322" cy="63121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67" name="文字方塊 66"/>
            <p:cNvSpPr txBox="1"/>
            <p:nvPr/>
          </p:nvSpPr>
          <p:spPr>
            <a:xfrm>
              <a:off x="7192823" y="4652619"/>
              <a:ext cx="547366"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sp>
          <p:nvSpPr>
            <p:cNvPr id="68" name="文字方塊 67"/>
            <p:cNvSpPr txBox="1"/>
            <p:nvPr/>
          </p:nvSpPr>
          <p:spPr>
            <a:xfrm>
              <a:off x="7012720" y="5254895"/>
              <a:ext cx="907572" cy="461665"/>
            </a:xfrm>
            <a:prstGeom prst="rect">
              <a:avLst/>
            </a:prstGeom>
            <a:noFill/>
          </p:spPr>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sp>
        <p:nvSpPr>
          <p:cNvPr id="72" name="矩形 71"/>
          <p:cNvSpPr/>
          <p:nvPr/>
        </p:nvSpPr>
        <p:spPr>
          <a:xfrm>
            <a:off x="8479203" y="849871"/>
            <a:ext cx="1217986" cy="67820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W</a:t>
            </a:r>
            <a:endParaRPr lang="zh-TW" altLang="en-US" sz="2400" dirty="0"/>
          </a:p>
        </p:txBody>
      </p:sp>
      <mc:AlternateContent xmlns:mc="http://schemas.openxmlformats.org/markup-compatibility/2006" xmlns:a14="http://schemas.microsoft.com/office/drawing/2010/main">
        <mc:Choice Requires="a14">
          <p:sp>
            <p:nvSpPr>
              <p:cNvPr id="73" name="文字方塊 72"/>
              <p:cNvSpPr txBox="1"/>
              <p:nvPr/>
            </p:nvSpPr>
            <p:spPr>
              <a:xfrm>
                <a:off x="7072692" y="978600"/>
                <a:ext cx="33855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r>
                        <a:rPr lang="en-US" altLang="zh-TW" sz="2800" i="1">
                          <a:latin typeface="Cambria Math" panose="02040503050406030204" pitchFamily="18" charset="0"/>
                        </a:rPr>
                        <m:t>𝑡𝑎𝑛h</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                        </m:t>
                          </m:r>
                        </m:e>
                      </m:d>
                    </m:oMath>
                  </m:oMathPara>
                </a14:m>
                <a:endParaRPr lang="zh-TW" altLang="en-US" sz="2800" dirty="0"/>
              </a:p>
            </p:txBody>
          </p:sp>
        </mc:Choice>
        <mc:Fallback xmlns="">
          <p:sp>
            <p:nvSpPr>
              <p:cNvPr id="73" name="文字方塊 72"/>
              <p:cNvSpPr txBox="1">
                <a:spLocks noRot="1" noChangeAspect="1" noMove="1" noResize="1" noEditPoints="1" noAdjustHandles="1" noChangeArrowheads="1" noChangeShapeType="1" noTextEdit="1"/>
              </p:cNvSpPr>
              <p:nvPr/>
            </p:nvSpPr>
            <p:spPr>
              <a:xfrm>
                <a:off x="7072692" y="978600"/>
                <a:ext cx="3385542" cy="430887"/>
              </a:xfrm>
              <a:prstGeom prst="rect">
                <a:avLst/>
              </a:prstGeom>
              <a:blipFill>
                <a:blip r:embed="rId3"/>
                <a:stretch>
                  <a:fillRect/>
                </a:stretch>
              </a:blipFill>
            </p:spPr>
            <p:txBody>
              <a:bodyPr/>
              <a:lstStyle/>
              <a:p>
                <a:r>
                  <a:rPr lang="zh-CN" altLang="en-US">
                    <a:noFill/>
                  </a:rPr>
                  <a:t> </a:t>
                </a:r>
              </a:p>
            </p:txBody>
          </p:sp>
        </mc:Fallback>
      </mc:AlternateContent>
      <p:sp>
        <p:nvSpPr>
          <p:cNvPr id="74" name="矩形 73"/>
          <p:cNvSpPr/>
          <p:nvPr/>
        </p:nvSpPr>
        <p:spPr>
          <a:xfrm>
            <a:off x="6662037" y="2294197"/>
            <a:ext cx="389050" cy="6358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grpSp>
        <p:nvGrpSpPr>
          <p:cNvPr id="75" name="群組 74"/>
          <p:cNvGrpSpPr/>
          <p:nvPr/>
        </p:nvGrpSpPr>
        <p:grpSpPr>
          <a:xfrm>
            <a:off x="9016285" y="2012666"/>
            <a:ext cx="907572" cy="1270403"/>
            <a:chOff x="7012720" y="4534918"/>
            <a:chExt cx="907572" cy="1270403"/>
          </a:xfrm>
        </p:grpSpPr>
        <p:sp>
          <p:nvSpPr>
            <p:cNvPr id="76" name="矩形 75"/>
            <p:cNvSpPr/>
            <p:nvPr/>
          </p:nvSpPr>
          <p:spPr>
            <a:xfrm>
              <a:off x="7224945" y="5166135"/>
              <a:ext cx="432322" cy="63918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77" name="矩形 76"/>
            <p:cNvSpPr/>
            <p:nvPr/>
          </p:nvSpPr>
          <p:spPr>
            <a:xfrm>
              <a:off x="7224945" y="4534918"/>
              <a:ext cx="432322" cy="63121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78" name="文字方塊 77"/>
            <p:cNvSpPr txBox="1"/>
            <p:nvPr/>
          </p:nvSpPr>
          <p:spPr>
            <a:xfrm>
              <a:off x="7192823" y="4652619"/>
              <a:ext cx="547366"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sp>
          <p:nvSpPr>
            <p:cNvPr id="79" name="文字方塊 78"/>
            <p:cNvSpPr txBox="1"/>
            <p:nvPr/>
          </p:nvSpPr>
          <p:spPr>
            <a:xfrm>
              <a:off x="7012720" y="5254895"/>
              <a:ext cx="907572" cy="461665"/>
            </a:xfrm>
            <a:prstGeom prst="rect">
              <a:avLst/>
            </a:prstGeom>
            <a:noFill/>
          </p:spPr>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sp>
        <p:nvSpPr>
          <p:cNvPr id="80" name="矩形 79"/>
          <p:cNvSpPr/>
          <p:nvPr/>
        </p:nvSpPr>
        <p:spPr>
          <a:xfrm>
            <a:off x="7942674" y="2285934"/>
            <a:ext cx="1217986" cy="67820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W</a:t>
            </a:r>
            <a:r>
              <a:rPr lang="en-US" altLang="zh-TW" sz="2400" baseline="30000" dirty="0"/>
              <a:t>i</a:t>
            </a:r>
            <a:endParaRPr lang="zh-TW" altLang="en-US" sz="2400" baseline="30000" dirty="0"/>
          </a:p>
        </p:txBody>
      </p:sp>
      <mc:AlternateContent xmlns:mc="http://schemas.openxmlformats.org/markup-compatibility/2006" xmlns:a14="http://schemas.microsoft.com/office/drawing/2010/main">
        <mc:Choice Requires="a14">
          <p:sp>
            <p:nvSpPr>
              <p:cNvPr id="81" name="文字方塊 80"/>
              <p:cNvSpPr txBox="1"/>
              <p:nvPr/>
            </p:nvSpPr>
            <p:spPr>
              <a:xfrm>
                <a:off x="7072693" y="2422926"/>
                <a:ext cx="28511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r>
                        <a:rPr lang="zh-TW" altLang="en-US" sz="2800" i="1">
                          <a:latin typeface="Cambria Math" panose="02040503050406030204" pitchFamily="18" charset="0"/>
                        </a:rPr>
                        <m:t>𝜎</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                        </m:t>
                          </m:r>
                        </m:e>
                      </m:d>
                    </m:oMath>
                  </m:oMathPara>
                </a14:m>
                <a:endParaRPr lang="zh-TW" altLang="en-US" sz="2800" dirty="0"/>
              </a:p>
            </p:txBody>
          </p:sp>
        </mc:Choice>
        <mc:Fallback xmlns="">
          <p:sp>
            <p:nvSpPr>
              <p:cNvPr id="81" name="文字方塊 80"/>
              <p:cNvSpPr txBox="1">
                <a:spLocks noRot="1" noChangeAspect="1" noMove="1" noResize="1" noEditPoints="1" noAdjustHandles="1" noChangeArrowheads="1" noChangeShapeType="1" noTextEdit="1"/>
              </p:cNvSpPr>
              <p:nvPr/>
            </p:nvSpPr>
            <p:spPr>
              <a:xfrm>
                <a:off x="7072693" y="2422926"/>
                <a:ext cx="2851165" cy="430887"/>
              </a:xfrm>
              <a:prstGeom prst="rect">
                <a:avLst/>
              </a:prstGeom>
              <a:blipFill>
                <a:blip r:embed="rId4"/>
                <a:stretch>
                  <a:fillRect/>
                </a:stretch>
              </a:blipFill>
            </p:spPr>
            <p:txBody>
              <a:bodyPr/>
              <a:lstStyle/>
              <a:p>
                <a:r>
                  <a:rPr lang="zh-CN" altLang="en-US">
                    <a:noFill/>
                  </a:rPr>
                  <a:t> </a:t>
                </a:r>
              </a:p>
            </p:txBody>
          </p:sp>
        </mc:Fallback>
      </mc:AlternateContent>
      <p:sp>
        <p:nvSpPr>
          <p:cNvPr id="84" name="矩形 83"/>
          <p:cNvSpPr/>
          <p:nvPr/>
        </p:nvSpPr>
        <p:spPr>
          <a:xfrm>
            <a:off x="6662037" y="3762029"/>
            <a:ext cx="389050" cy="6358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grpSp>
        <p:nvGrpSpPr>
          <p:cNvPr id="85" name="群組 84"/>
          <p:cNvGrpSpPr/>
          <p:nvPr/>
        </p:nvGrpSpPr>
        <p:grpSpPr>
          <a:xfrm>
            <a:off x="9016285" y="3480498"/>
            <a:ext cx="907572" cy="1270403"/>
            <a:chOff x="7012720" y="4534918"/>
            <a:chExt cx="907572" cy="1270403"/>
          </a:xfrm>
        </p:grpSpPr>
        <p:sp>
          <p:nvSpPr>
            <p:cNvPr id="86" name="矩形 85"/>
            <p:cNvSpPr/>
            <p:nvPr/>
          </p:nvSpPr>
          <p:spPr>
            <a:xfrm>
              <a:off x="7224945" y="5166135"/>
              <a:ext cx="432322" cy="63918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87" name="矩形 86"/>
            <p:cNvSpPr/>
            <p:nvPr/>
          </p:nvSpPr>
          <p:spPr>
            <a:xfrm>
              <a:off x="7224945" y="4534918"/>
              <a:ext cx="432322" cy="63121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88" name="文字方塊 87"/>
            <p:cNvSpPr txBox="1"/>
            <p:nvPr/>
          </p:nvSpPr>
          <p:spPr>
            <a:xfrm>
              <a:off x="7192823" y="4652619"/>
              <a:ext cx="547366"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sp>
          <p:nvSpPr>
            <p:cNvPr id="89" name="文字方塊 88"/>
            <p:cNvSpPr txBox="1"/>
            <p:nvPr/>
          </p:nvSpPr>
          <p:spPr>
            <a:xfrm>
              <a:off x="7012720" y="5254895"/>
              <a:ext cx="907572" cy="461665"/>
            </a:xfrm>
            <a:prstGeom prst="rect">
              <a:avLst/>
            </a:prstGeom>
            <a:noFill/>
          </p:spPr>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sp>
        <p:nvSpPr>
          <p:cNvPr id="90" name="矩形 89"/>
          <p:cNvSpPr/>
          <p:nvPr/>
        </p:nvSpPr>
        <p:spPr>
          <a:xfrm>
            <a:off x="7942674" y="3753766"/>
            <a:ext cx="1217986" cy="67820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400" dirty="0" err="1"/>
              <a:t>W</a:t>
            </a:r>
            <a:r>
              <a:rPr lang="en-US" altLang="zh-TW" sz="2400" baseline="30000" dirty="0" err="1"/>
              <a:t>f</a:t>
            </a:r>
            <a:endParaRPr lang="zh-TW" altLang="en-US" sz="2400" baseline="30000" dirty="0"/>
          </a:p>
        </p:txBody>
      </p:sp>
      <mc:AlternateContent xmlns:mc="http://schemas.openxmlformats.org/markup-compatibility/2006" xmlns:a14="http://schemas.microsoft.com/office/drawing/2010/main">
        <mc:Choice Requires="a14">
          <p:sp>
            <p:nvSpPr>
              <p:cNvPr id="91" name="文字方塊 90"/>
              <p:cNvSpPr txBox="1"/>
              <p:nvPr/>
            </p:nvSpPr>
            <p:spPr>
              <a:xfrm>
                <a:off x="7072693" y="3890758"/>
                <a:ext cx="28511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r>
                        <a:rPr lang="zh-TW" altLang="en-US" sz="2800" i="1">
                          <a:latin typeface="Cambria Math" panose="02040503050406030204" pitchFamily="18" charset="0"/>
                        </a:rPr>
                        <m:t>𝜎</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                        </m:t>
                          </m:r>
                        </m:e>
                      </m:d>
                    </m:oMath>
                  </m:oMathPara>
                </a14:m>
                <a:endParaRPr lang="zh-TW" altLang="en-US" sz="2800" dirty="0"/>
              </a:p>
            </p:txBody>
          </p:sp>
        </mc:Choice>
        <mc:Fallback xmlns="">
          <p:sp>
            <p:nvSpPr>
              <p:cNvPr id="91" name="文字方塊 90"/>
              <p:cNvSpPr txBox="1">
                <a:spLocks noRot="1" noChangeAspect="1" noMove="1" noResize="1" noEditPoints="1" noAdjustHandles="1" noChangeArrowheads="1" noChangeShapeType="1" noTextEdit="1"/>
              </p:cNvSpPr>
              <p:nvPr/>
            </p:nvSpPr>
            <p:spPr>
              <a:xfrm>
                <a:off x="7072693" y="3890758"/>
                <a:ext cx="2851165" cy="430887"/>
              </a:xfrm>
              <a:prstGeom prst="rect">
                <a:avLst/>
              </a:prstGeom>
              <a:blipFill>
                <a:blip r:embed="rId5"/>
                <a:stretch>
                  <a:fillRect/>
                </a:stretch>
              </a:blipFill>
            </p:spPr>
            <p:txBody>
              <a:bodyPr/>
              <a:lstStyle/>
              <a:p>
                <a:r>
                  <a:rPr lang="zh-CN" altLang="en-US">
                    <a:noFill/>
                  </a:rPr>
                  <a:t> </a:t>
                </a:r>
              </a:p>
            </p:txBody>
          </p:sp>
        </mc:Fallback>
      </mc:AlternateContent>
      <p:sp>
        <p:nvSpPr>
          <p:cNvPr id="92" name="矩形 91"/>
          <p:cNvSpPr/>
          <p:nvPr/>
        </p:nvSpPr>
        <p:spPr>
          <a:xfrm>
            <a:off x="6662037" y="5306110"/>
            <a:ext cx="410655" cy="6358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grpSp>
        <p:nvGrpSpPr>
          <p:cNvPr id="93" name="群組 92"/>
          <p:cNvGrpSpPr/>
          <p:nvPr/>
        </p:nvGrpSpPr>
        <p:grpSpPr>
          <a:xfrm>
            <a:off x="9016285" y="5024579"/>
            <a:ext cx="907572" cy="1270403"/>
            <a:chOff x="7012720" y="4534918"/>
            <a:chExt cx="907572" cy="1270403"/>
          </a:xfrm>
        </p:grpSpPr>
        <p:sp>
          <p:nvSpPr>
            <p:cNvPr id="94" name="矩形 93"/>
            <p:cNvSpPr/>
            <p:nvPr/>
          </p:nvSpPr>
          <p:spPr>
            <a:xfrm>
              <a:off x="7224945" y="5166135"/>
              <a:ext cx="432322" cy="63918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95" name="矩形 94"/>
            <p:cNvSpPr/>
            <p:nvPr/>
          </p:nvSpPr>
          <p:spPr>
            <a:xfrm>
              <a:off x="7224945" y="4534918"/>
              <a:ext cx="432322" cy="63121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96" name="文字方塊 95"/>
            <p:cNvSpPr txBox="1"/>
            <p:nvPr/>
          </p:nvSpPr>
          <p:spPr>
            <a:xfrm>
              <a:off x="7192823" y="4652619"/>
              <a:ext cx="547366"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sp>
          <p:nvSpPr>
            <p:cNvPr id="97" name="文字方塊 96"/>
            <p:cNvSpPr txBox="1"/>
            <p:nvPr/>
          </p:nvSpPr>
          <p:spPr>
            <a:xfrm>
              <a:off x="7012720" y="5254895"/>
              <a:ext cx="907572" cy="461665"/>
            </a:xfrm>
            <a:prstGeom prst="rect">
              <a:avLst/>
            </a:prstGeom>
            <a:noFill/>
          </p:spPr>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sp>
        <p:nvSpPr>
          <p:cNvPr id="98" name="矩形 97"/>
          <p:cNvSpPr/>
          <p:nvPr/>
        </p:nvSpPr>
        <p:spPr>
          <a:xfrm>
            <a:off x="7942674" y="5297847"/>
            <a:ext cx="1217986" cy="678205"/>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sz="2400" dirty="0"/>
              <a:t>W</a:t>
            </a:r>
            <a:r>
              <a:rPr lang="en-US" altLang="zh-TW" sz="2400" baseline="30000" dirty="0"/>
              <a:t>o</a:t>
            </a:r>
            <a:endParaRPr lang="zh-TW" altLang="en-US" sz="2400" baseline="30000" dirty="0"/>
          </a:p>
        </p:txBody>
      </p:sp>
      <mc:AlternateContent xmlns:mc="http://schemas.openxmlformats.org/markup-compatibility/2006" xmlns:a14="http://schemas.microsoft.com/office/drawing/2010/main">
        <mc:Choice Requires="a14">
          <p:sp>
            <p:nvSpPr>
              <p:cNvPr id="99" name="文字方塊 98"/>
              <p:cNvSpPr txBox="1"/>
              <p:nvPr/>
            </p:nvSpPr>
            <p:spPr>
              <a:xfrm>
                <a:off x="7072693" y="5434839"/>
                <a:ext cx="28511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r>
                        <a:rPr lang="zh-TW" altLang="en-US" sz="2800" i="1">
                          <a:latin typeface="Cambria Math" panose="02040503050406030204" pitchFamily="18" charset="0"/>
                        </a:rPr>
                        <m:t>𝜎</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                        </m:t>
                          </m:r>
                        </m:e>
                      </m:d>
                    </m:oMath>
                  </m:oMathPara>
                </a14:m>
                <a:endParaRPr lang="zh-TW" altLang="en-US" sz="2800" dirty="0"/>
              </a:p>
            </p:txBody>
          </p:sp>
        </mc:Choice>
        <mc:Fallback xmlns="">
          <p:sp>
            <p:nvSpPr>
              <p:cNvPr id="99" name="文字方塊 98"/>
              <p:cNvSpPr txBox="1">
                <a:spLocks noRot="1" noChangeAspect="1" noMove="1" noResize="1" noEditPoints="1" noAdjustHandles="1" noChangeArrowheads="1" noChangeShapeType="1" noTextEdit="1"/>
              </p:cNvSpPr>
              <p:nvPr/>
            </p:nvSpPr>
            <p:spPr>
              <a:xfrm>
                <a:off x="7072693" y="5434839"/>
                <a:ext cx="2851165" cy="430887"/>
              </a:xfrm>
              <a:prstGeom prst="rect">
                <a:avLst/>
              </a:prstGeom>
              <a:blipFill>
                <a:blip r:embed="rId6"/>
                <a:stretch>
                  <a:fillRect/>
                </a:stretch>
              </a:blipFill>
            </p:spPr>
            <p:txBody>
              <a:bodyPr/>
              <a:lstStyle/>
              <a:p>
                <a:r>
                  <a:rPr lang="zh-CN" altLang="en-US">
                    <a:noFill/>
                  </a:rPr>
                  <a:t> </a:t>
                </a:r>
              </a:p>
            </p:txBody>
          </p:sp>
        </mc:Fallback>
      </mc:AlternateContent>
      <p:pic>
        <p:nvPicPr>
          <p:cNvPr id="2" name="圖片 1"/>
          <p:cNvPicPr>
            <a:picLocks noChangeAspect="1"/>
          </p:cNvPicPr>
          <p:nvPr/>
        </p:nvPicPr>
        <p:blipFill>
          <a:blip r:embed="rId7"/>
          <a:stretch>
            <a:fillRect/>
          </a:stretch>
        </p:blipFill>
        <p:spPr>
          <a:xfrm>
            <a:off x="2469183" y="216031"/>
            <a:ext cx="1661549" cy="2147474"/>
          </a:xfrm>
          <a:prstGeom prst="rect">
            <a:avLst/>
          </a:prstGeom>
        </p:spPr>
      </p:pic>
      <p:sp>
        <p:nvSpPr>
          <p:cNvPr id="3" name="文字方塊 2">
            <a:extLst>
              <a:ext uri="{FF2B5EF4-FFF2-40B4-BE49-F238E27FC236}">
                <a16:creationId xmlns:a16="http://schemas.microsoft.com/office/drawing/2014/main" id="{2EA58FC4-CB6C-4C12-946C-B807D146D91E}"/>
              </a:ext>
            </a:extLst>
          </p:cNvPr>
          <p:cNvSpPr txBox="1"/>
          <p:nvPr/>
        </p:nvSpPr>
        <p:spPr>
          <a:xfrm>
            <a:off x="6425867" y="2920587"/>
            <a:ext cx="861391" cy="1200329"/>
          </a:xfrm>
          <a:prstGeom prst="rect">
            <a:avLst/>
          </a:prstGeom>
          <a:noFill/>
        </p:spPr>
        <p:txBody>
          <a:bodyPr wrap="square" rtlCol="0">
            <a:spAutoFit/>
          </a:bodyPr>
          <a:lstStyle/>
          <a:p>
            <a:pPr algn="ctr"/>
            <a:r>
              <a:rPr lang="en-US" altLang="zh-TW" sz="2400" dirty="0"/>
              <a:t>Input</a:t>
            </a:r>
          </a:p>
          <a:p>
            <a:pPr algn="ctr"/>
            <a:r>
              <a:rPr lang="en-US" altLang="zh-TW" sz="2400" dirty="0"/>
              <a:t>gate </a:t>
            </a:r>
            <a:endParaRPr lang="zh-TW" altLang="en-US" sz="2400" dirty="0"/>
          </a:p>
        </p:txBody>
      </p:sp>
      <p:sp>
        <p:nvSpPr>
          <p:cNvPr id="53" name="文字方塊 52">
            <a:extLst>
              <a:ext uri="{FF2B5EF4-FFF2-40B4-BE49-F238E27FC236}">
                <a16:creationId xmlns:a16="http://schemas.microsoft.com/office/drawing/2014/main" id="{358206C8-59A5-4315-ABAF-48E2469580BD}"/>
              </a:ext>
            </a:extLst>
          </p:cNvPr>
          <p:cNvSpPr txBox="1"/>
          <p:nvPr/>
        </p:nvSpPr>
        <p:spPr>
          <a:xfrm>
            <a:off x="6295067" y="4355438"/>
            <a:ext cx="1122988" cy="830997"/>
          </a:xfrm>
          <a:prstGeom prst="rect">
            <a:avLst/>
          </a:prstGeom>
          <a:noFill/>
        </p:spPr>
        <p:txBody>
          <a:bodyPr wrap="square" rtlCol="0">
            <a:spAutoFit/>
          </a:bodyPr>
          <a:lstStyle/>
          <a:p>
            <a:pPr algn="ctr"/>
            <a:r>
              <a:rPr lang="en-US" altLang="zh-TW" sz="2400" dirty="0"/>
              <a:t>forget</a:t>
            </a:r>
          </a:p>
          <a:p>
            <a:pPr algn="ctr"/>
            <a:r>
              <a:rPr lang="en-US" altLang="zh-TW" sz="2400" dirty="0"/>
              <a:t>gate </a:t>
            </a:r>
            <a:endParaRPr lang="zh-TW" altLang="en-US" sz="2400" dirty="0"/>
          </a:p>
        </p:txBody>
      </p:sp>
      <p:sp>
        <p:nvSpPr>
          <p:cNvPr id="54" name="文字方塊 53">
            <a:extLst>
              <a:ext uri="{FF2B5EF4-FFF2-40B4-BE49-F238E27FC236}">
                <a16:creationId xmlns:a16="http://schemas.microsoft.com/office/drawing/2014/main" id="{CAA436A1-47EE-498A-BF75-E20E78BD6E03}"/>
              </a:ext>
            </a:extLst>
          </p:cNvPr>
          <p:cNvSpPr txBox="1"/>
          <p:nvPr/>
        </p:nvSpPr>
        <p:spPr>
          <a:xfrm>
            <a:off x="6305869" y="5886074"/>
            <a:ext cx="1122988" cy="830997"/>
          </a:xfrm>
          <a:prstGeom prst="rect">
            <a:avLst/>
          </a:prstGeom>
          <a:noFill/>
        </p:spPr>
        <p:txBody>
          <a:bodyPr wrap="square" rtlCol="0">
            <a:spAutoFit/>
          </a:bodyPr>
          <a:lstStyle/>
          <a:p>
            <a:pPr algn="ctr"/>
            <a:r>
              <a:rPr lang="en-US" altLang="zh-TW" sz="2400" dirty="0"/>
              <a:t>output</a:t>
            </a:r>
          </a:p>
          <a:p>
            <a:pPr algn="ctr"/>
            <a:r>
              <a:rPr lang="en-US" altLang="zh-TW" sz="2400" dirty="0"/>
              <a:t>gate </a:t>
            </a:r>
            <a:endParaRPr lang="zh-TW" altLang="en-US" sz="2400" dirty="0"/>
          </a:p>
        </p:txBody>
      </p:sp>
    </p:spTree>
    <p:extLst>
      <p:ext uri="{BB962C8B-B14F-4D97-AF65-F5344CB8AC3E}">
        <p14:creationId xmlns:p14="http://schemas.microsoft.com/office/powerpoint/2010/main" val="20286935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6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9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9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9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50" grpId="0" animBg="1"/>
      <p:bldP spid="51" grpId="0" animBg="1"/>
      <p:bldP spid="163" grpId="0" animBg="1"/>
      <p:bldP spid="164" grpId="0" animBg="1"/>
      <p:bldP spid="166" grpId="0" animBg="1"/>
      <p:bldP spid="167" grpId="0" animBg="1"/>
      <p:bldP spid="64" grpId="0" animBg="1"/>
      <p:bldP spid="72" grpId="0" animBg="1"/>
      <p:bldP spid="73" grpId="0"/>
      <p:bldP spid="74" grpId="0" animBg="1"/>
      <p:bldP spid="80" grpId="0" animBg="1"/>
      <p:bldP spid="81" grpId="0"/>
      <p:bldP spid="84" grpId="0" animBg="1"/>
      <p:bldP spid="90" grpId="0" animBg="1"/>
      <p:bldP spid="91" grpId="0"/>
      <p:bldP spid="92" grpId="0" animBg="1"/>
      <p:bldP spid="98" grpId="0" animBg="1"/>
      <p:bldP spid="99" grpId="0"/>
      <p:bldP spid="3" grpId="0"/>
      <p:bldP spid="53" grpId="0"/>
      <p:bldP spid="5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群組 164"/>
          <p:cNvGrpSpPr/>
          <p:nvPr/>
        </p:nvGrpSpPr>
        <p:grpSpPr>
          <a:xfrm>
            <a:off x="3969508" y="5831800"/>
            <a:ext cx="907572" cy="461665"/>
            <a:chOff x="4765592" y="6396335"/>
            <a:chExt cx="907572" cy="461665"/>
          </a:xfrm>
        </p:grpSpPr>
        <p:sp>
          <p:nvSpPr>
            <p:cNvPr id="42" name="矩形 41"/>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43" name="文字方塊 42"/>
            <p:cNvSpPr txBox="1"/>
            <p:nvPr/>
          </p:nvSpPr>
          <p:spPr>
            <a:xfrm>
              <a:off x="4765592" y="6396335"/>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45" name="矩形 44"/>
          <p:cNvSpPr/>
          <p:nvPr/>
        </p:nvSpPr>
        <p:spPr>
          <a:xfrm>
            <a:off x="4049353" y="4424492"/>
            <a:ext cx="720000" cy="43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z</a:t>
            </a:r>
            <a:endParaRPr lang="zh-TW" altLang="en-US" sz="2400" dirty="0"/>
          </a:p>
        </p:txBody>
      </p:sp>
      <p:sp>
        <p:nvSpPr>
          <p:cNvPr id="46" name="矩形 45"/>
          <p:cNvSpPr/>
          <p:nvPr/>
        </p:nvSpPr>
        <p:spPr>
          <a:xfrm>
            <a:off x="3156507" y="442449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sp>
        <p:nvSpPr>
          <p:cNvPr id="50" name="矩形 49"/>
          <p:cNvSpPr/>
          <p:nvPr/>
        </p:nvSpPr>
        <p:spPr>
          <a:xfrm>
            <a:off x="2272047" y="442449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51" name="矩形 50"/>
          <p:cNvSpPr/>
          <p:nvPr/>
        </p:nvSpPr>
        <p:spPr>
          <a:xfrm>
            <a:off x="4933813" y="4429688"/>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sp>
        <p:nvSpPr>
          <p:cNvPr id="163" name="向下箭號 162"/>
          <p:cNvSpPr/>
          <p:nvPr/>
        </p:nvSpPr>
        <p:spPr>
          <a:xfrm rot="2620627" flipV="1">
            <a:off x="4828110" y="4885732"/>
            <a:ext cx="438150" cy="985507"/>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164" name="向下箭號 163"/>
          <p:cNvSpPr/>
          <p:nvPr/>
        </p:nvSpPr>
        <p:spPr>
          <a:xfrm rot="20057551" flipV="1">
            <a:off x="3414566" y="4880211"/>
            <a:ext cx="438150" cy="909089"/>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66" name="向下箭號 165"/>
          <p:cNvSpPr/>
          <p:nvPr/>
        </p:nvSpPr>
        <p:spPr>
          <a:xfrm rot="1353372" flipV="1">
            <a:off x="4126410" y="4925906"/>
            <a:ext cx="438150" cy="8611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167" name="向下箭號 166"/>
          <p:cNvSpPr/>
          <p:nvPr/>
        </p:nvSpPr>
        <p:spPr>
          <a:xfrm rot="18851723" flipV="1">
            <a:off x="2668104" y="4854597"/>
            <a:ext cx="438150" cy="103046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220" name="群組 219"/>
          <p:cNvGrpSpPr/>
          <p:nvPr/>
        </p:nvGrpSpPr>
        <p:grpSpPr>
          <a:xfrm>
            <a:off x="3173799" y="5822101"/>
            <a:ext cx="907572" cy="461665"/>
            <a:chOff x="4765592" y="6396335"/>
            <a:chExt cx="907572" cy="461665"/>
          </a:xfrm>
        </p:grpSpPr>
        <p:sp>
          <p:nvSpPr>
            <p:cNvPr id="221" name="矩形 220"/>
            <p:cNvSpPr/>
            <p:nvPr/>
          </p:nvSpPr>
          <p:spPr>
            <a:xfrm>
              <a:off x="4823114" y="6442783"/>
              <a:ext cx="720000" cy="36877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222" name="文字方塊 221"/>
            <p:cNvSpPr txBox="1"/>
            <p:nvPr/>
          </p:nvSpPr>
          <p:spPr>
            <a:xfrm>
              <a:off x="4765592" y="6396335"/>
              <a:ext cx="907572" cy="461665"/>
            </a:xfrm>
            <a:prstGeom prst="rect">
              <a:avLst/>
            </a:prstGeom>
            <a:noFill/>
          </p:spPr>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grpSp>
        <p:nvGrpSpPr>
          <p:cNvPr id="114" name="群組 113"/>
          <p:cNvGrpSpPr/>
          <p:nvPr/>
        </p:nvGrpSpPr>
        <p:grpSpPr>
          <a:xfrm>
            <a:off x="1359041" y="2117510"/>
            <a:ext cx="907572" cy="461665"/>
            <a:chOff x="4775004" y="6396335"/>
            <a:chExt cx="907572" cy="461665"/>
          </a:xfrm>
        </p:grpSpPr>
        <p:sp>
          <p:nvSpPr>
            <p:cNvPr id="115" name="矩形 114"/>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6" name="文字方塊 115"/>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pic>
        <p:nvPicPr>
          <p:cNvPr id="2" name="圖片 1"/>
          <p:cNvPicPr>
            <a:picLocks noChangeAspect="1"/>
          </p:cNvPicPr>
          <p:nvPr/>
        </p:nvPicPr>
        <p:blipFill>
          <a:blip r:embed="rId3"/>
          <a:stretch>
            <a:fillRect/>
          </a:stretch>
        </p:blipFill>
        <p:spPr>
          <a:xfrm>
            <a:off x="2469183" y="216031"/>
            <a:ext cx="1661549" cy="2147474"/>
          </a:xfrm>
          <a:prstGeom prst="rect">
            <a:avLst/>
          </a:prstGeom>
        </p:spPr>
      </p:pic>
      <p:cxnSp>
        <p:nvCxnSpPr>
          <p:cNvPr id="52" name="直線單箭頭接點 51"/>
          <p:cNvCxnSpPr>
            <a:cxnSpLocks/>
          </p:cNvCxnSpPr>
          <p:nvPr/>
        </p:nvCxnSpPr>
        <p:spPr>
          <a:xfrm>
            <a:off x="1776437" y="6012915"/>
            <a:ext cx="138007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cxnSpLocks/>
          </p:cNvCxnSpPr>
          <p:nvPr/>
        </p:nvCxnSpPr>
        <p:spPr>
          <a:xfrm>
            <a:off x="1793863" y="2579175"/>
            <a:ext cx="0" cy="3431741"/>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1846630" y="3258350"/>
            <a:ext cx="1514287" cy="830997"/>
          </a:xfrm>
          <a:prstGeom prst="rect">
            <a:avLst/>
          </a:prstGeom>
          <a:solidFill>
            <a:srgbClr val="FF0000"/>
          </a:solidFill>
          <a:ln>
            <a:solidFill>
              <a:srgbClr val="FF0000"/>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“peephole”</a:t>
            </a:r>
            <a:endParaRPr lang="zh-TW" altLang="en-US" sz="2400" dirty="0"/>
          </a:p>
        </p:txBody>
      </p:sp>
      <p:sp>
        <p:nvSpPr>
          <p:cNvPr id="58" name="矩形 57"/>
          <p:cNvSpPr/>
          <p:nvPr/>
        </p:nvSpPr>
        <p:spPr>
          <a:xfrm>
            <a:off x="4782300" y="1444548"/>
            <a:ext cx="389050" cy="63586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z</a:t>
            </a:r>
            <a:endParaRPr lang="zh-TW" altLang="en-US" sz="2400" dirty="0"/>
          </a:p>
        </p:txBody>
      </p:sp>
      <p:sp>
        <p:nvSpPr>
          <p:cNvPr id="65" name="矩形 64"/>
          <p:cNvSpPr/>
          <p:nvPr/>
        </p:nvSpPr>
        <p:spPr>
          <a:xfrm>
            <a:off x="6807985" y="1439305"/>
            <a:ext cx="2008427" cy="678205"/>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W</a:t>
            </a:r>
            <a:endParaRPr lang="zh-TW" altLang="en-US" sz="2400" dirty="0"/>
          </a:p>
        </p:txBody>
      </p:sp>
      <mc:AlternateContent xmlns:mc="http://schemas.openxmlformats.org/markup-compatibility/2006" xmlns:a14="http://schemas.microsoft.com/office/drawing/2010/main">
        <mc:Choice Requires="a14">
          <p:sp>
            <p:nvSpPr>
              <p:cNvPr id="69" name="文字方塊 68"/>
              <p:cNvSpPr txBox="1"/>
              <p:nvPr/>
            </p:nvSpPr>
            <p:spPr>
              <a:xfrm>
                <a:off x="5376349" y="1510755"/>
                <a:ext cx="418689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r>
                        <a:rPr lang="en-US" altLang="zh-TW" sz="2800" i="1">
                          <a:latin typeface="Cambria Math" panose="02040503050406030204" pitchFamily="18" charset="0"/>
                        </a:rPr>
                        <m:t>𝑡𝑎𝑛h</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                                     </m:t>
                          </m:r>
                        </m:e>
                      </m:d>
                    </m:oMath>
                  </m:oMathPara>
                </a14:m>
                <a:endParaRPr lang="zh-TW" altLang="en-US" sz="2800" dirty="0"/>
              </a:p>
            </p:txBody>
          </p:sp>
        </mc:Choice>
        <mc:Fallback xmlns="">
          <p:sp>
            <p:nvSpPr>
              <p:cNvPr id="69" name="文字方塊 68"/>
              <p:cNvSpPr txBox="1">
                <a:spLocks noRot="1" noChangeAspect="1" noMove="1" noResize="1" noEditPoints="1" noAdjustHandles="1" noChangeArrowheads="1" noChangeShapeType="1" noTextEdit="1"/>
              </p:cNvSpPr>
              <p:nvPr/>
            </p:nvSpPr>
            <p:spPr>
              <a:xfrm>
                <a:off x="5376349" y="1510755"/>
                <a:ext cx="4186890" cy="430887"/>
              </a:xfrm>
              <a:prstGeom prst="rect">
                <a:avLst/>
              </a:prstGeom>
              <a:blipFill>
                <a:blip r:embed="rId4"/>
                <a:stretch>
                  <a:fillRect r="-1601"/>
                </a:stretch>
              </a:blipFill>
            </p:spPr>
            <p:txBody>
              <a:bodyPr/>
              <a:lstStyle/>
              <a:p>
                <a:r>
                  <a:rPr lang="zh-CN" altLang="en-US">
                    <a:noFill/>
                  </a:rPr>
                  <a:t> </a:t>
                </a:r>
              </a:p>
            </p:txBody>
          </p:sp>
        </mc:Fallback>
      </mc:AlternateContent>
      <p:grpSp>
        <p:nvGrpSpPr>
          <p:cNvPr id="7" name="群組 6"/>
          <p:cNvGrpSpPr/>
          <p:nvPr/>
        </p:nvGrpSpPr>
        <p:grpSpPr>
          <a:xfrm>
            <a:off x="8710187" y="771144"/>
            <a:ext cx="907572" cy="1948455"/>
            <a:chOff x="7186187" y="771143"/>
            <a:chExt cx="907572" cy="1948455"/>
          </a:xfrm>
        </p:grpSpPr>
        <p:grpSp>
          <p:nvGrpSpPr>
            <p:cNvPr id="59" name="群組 58"/>
            <p:cNvGrpSpPr/>
            <p:nvPr/>
          </p:nvGrpSpPr>
          <p:grpSpPr>
            <a:xfrm>
              <a:off x="7186187" y="771143"/>
              <a:ext cx="907572" cy="1270403"/>
              <a:chOff x="7012720" y="4534918"/>
              <a:chExt cx="907572" cy="1270403"/>
            </a:xfrm>
          </p:grpSpPr>
          <p:sp>
            <p:nvSpPr>
              <p:cNvPr id="60" name="矩形 59"/>
              <p:cNvSpPr/>
              <p:nvPr/>
            </p:nvSpPr>
            <p:spPr>
              <a:xfrm>
                <a:off x="7224945" y="5166135"/>
                <a:ext cx="432322" cy="639186"/>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61" name="矩形 60"/>
              <p:cNvSpPr/>
              <p:nvPr/>
            </p:nvSpPr>
            <p:spPr>
              <a:xfrm>
                <a:off x="7224945" y="4534918"/>
                <a:ext cx="432322" cy="63121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62" name="文字方塊 61"/>
              <p:cNvSpPr txBox="1"/>
              <p:nvPr/>
            </p:nvSpPr>
            <p:spPr>
              <a:xfrm>
                <a:off x="7192823" y="4652619"/>
                <a:ext cx="547366"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sp>
            <p:nvSpPr>
              <p:cNvPr id="63" name="文字方塊 62"/>
              <p:cNvSpPr txBox="1"/>
              <p:nvPr/>
            </p:nvSpPr>
            <p:spPr>
              <a:xfrm>
                <a:off x="7012720" y="5254895"/>
                <a:ext cx="907572" cy="461665"/>
              </a:xfrm>
              <a:prstGeom prst="rect">
                <a:avLst/>
              </a:prstGeom>
              <a:noFill/>
            </p:spPr>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sp>
          <p:nvSpPr>
            <p:cNvPr id="71" name="矩形 70"/>
            <p:cNvSpPr/>
            <p:nvPr/>
          </p:nvSpPr>
          <p:spPr>
            <a:xfrm>
              <a:off x="7423812" y="2080412"/>
              <a:ext cx="406922" cy="63918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2" name="文字方塊 81"/>
            <p:cNvSpPr txBox="1"/>
            <p:nvPr/>
          </p:nvSpPr>
          <p:spPr>
            <a:xfrm>
              <a:off x="7186187" y="215870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sp>
        <p:nvSpPr>
          <p:cNvPr id="83" name="矩形 82"/>
          <p:cNvSpPr/>
          <p:nvPr/>
        </p:nvSpPr>
        <p:spPr>
          <a:xfrm>
            <a:off x="8143089" y="1441226"/>
            <a:ext cx="640754" cy="63918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00" name="文字方塊 99"/>
          <p:cNvSpPr txBox="1"/>
          <p:nvPr/>
        </p:nvSpPr>
        <p:spPr>
          <a:xfrm>
            <a:off x="7700722" y="2773716"/>
            <a:ext cx="1553625" cy="461665"/>
          </a:xfrm>
          <a:prstGeom prst="rect">
            <a:avLst/>
          </a:prstGeom>
          <a:noFill/>
        </p:spPr>
        <p:txBody>
          <a:bodyPr wrap="square" rtlCol="0">
            <a:spAutoFit/>
          </a:bodyPr>
          <a:lstStyle/>
          <a:p>
            <a:pPr algn="ctr"/>
            <a:r>
              <a:rPr lang="en-US" altLang="zh-TW" sz="2400" dirty="0"/>
              <a:t>diagonal</a:t>
            </a:r>
            <a:endParaRPr lang="zh-TW" altLang="en-US" sz="2400" dirty="0"/>
          </a:p>
        </p:txBody>
      </p:sp>
      <p:sp>
        <p:nvSpPr>
          <p:cNvPr id="101" name="箭號: 向下 100"/>
          <p:cNvSpPr/>
          <p:nvPr/>
        </p:nvSpPr>
        <p:spPr>
          <a:xfrm flipV="1">
            <a:off x="8182327" y="2158706"/>
            <a:ext cx="590413" cy="65587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8" name="群組 7"/>
          <p:cNvGrpSpPr/>
          <p:nvPr/>
        </p:nvGrpSpPr>
        <p:grpSpPr>
          <a:xfrm>
            <a:off x="5027908" y="3258349"/>
            <a:ext cx="5345626" cy="638040"/>
            <a:chOff x="3904578" y="3100699"/>
            <a:chExt cx="5345626" cy="638040"/>
          </a:xfrm>
        </p:grpSpPr>
        <p:grpSp>
          <p:nvGrpSpPr>
            <p:cNvPr id="102" name="群組 101"/>
            <p:cNvGrpSpPr/>
            <p:nvPr/>
          </p:nvGrpSpPr>
          <p:grpSpPr>
            <a:xfrm>
              <a:off x="3904578" y="3100699"/>
              <a:ext cx="1514214" cy="638040"/>
              <a:chOff x="6038727" y="5794241"/>
              <a:chExt cx="1514214" cy="638040"/>
            </a:xfrm>
          </p:grpSpPr>
          <p:sp>
            <p:nvSpPr>
              <p:cNvPr id="103" name="矩形 102"/>
              <p:cNvSpPr/>
              <p:nvPr/>
            </p:nvSpPr>
            <p:spPr>
              <a:xfrm>
                <a:off x="7163891" y="5794241"/>
                <a:ext cx="389050" cy="6358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sp>
            <p:nvSpPr>
              <p:cNvPr id="104" name="矩形 103"/>
              <p:cNvSpPr/>
              <p:nvPr/>
            </p:nvSpPr>
            <p:spPr>
              <a:xfrm>
                <a:off x="6618195" y="5796416"/>
                <a:ext cx="389050" cy="6358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105" name="矩形 104"/>
              <p:cNvSpPr/>
              <p:nvPr/>
            </p:nvSpPr>
            <p:spPr>
              <a:xfrm>
                <a:off x="6038727" y="5796416"/>
                <a:ext cx="410655" cy="63586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grpSp>
        <p:sp>
          <p:nvSpPr>
            <p:cNvPr id="106" name="文字方塊 105"/>
            <p:cNvSpPr txBox="1"/>
            <p:nvPr/>
          </p:nvSpPr>
          <p:spPr>
            <a:xfrm>
              <a:off x="5068222" y="3214076"/>
              <a:ext cx="4181982" cy="461665"/>
            </a:xfrm>
            <a:prstGeom prst="rect">
              <a:avLst/>
            </a:prstGeom>
            <a:noFill/>
          </p:spPr>
          <p:txBody>
            <a:bodyPr wrap="square" rtlCol="0">
              <a:spAutoFit/>
            </a:bodyPr>
            <a:lstStyle/>
            <a:p>
              <a:pPr algn="ctr"/>
              <a:r>
                <a:rPr lang="en-US" altLang="zh-TW" sz="2400" dirty="0"/>
                <a:t>obtained by the same way</a:t>
              </a:r>
              <a:endParaRPr lang="zh-TW" altLang="en-US" sz="2400" dirty="0"/>
            </a:p>
          </p:txBody>
        </p:sp>
      </p:grpSp>
    </p:spTree>
    <p:extLst>
      <p:ext uri="{BB962C8B-B14F-4D97-AF65-F5344CB8AC3E}">
        <p14:creationId xmlns:p14="http://schemas.microsoft.com/office/powerpoint/2010/main" val="34337125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65" grpId="0" animBg="1"/>
      <p:bldP spid="69" grpId="0"/>
      <p:bldP spid="83" grpId="0" animBg="1"/>
      <p:bldP spid="100" grpId="0"/>
      <p:bldP spid="10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3" name="群組 212"/>
          <p:cNvGrpSpPr/>
          <p:nvPr/>
        </p:nvGrpSpPr>
        <p:grpSpPr>
          <a:xfrm>
            <a:off x="7417522" y="5828355"/>
            <a:ext cx="907572" cy="461665"/>
            <a:chOff x="4765592" y="6396335"/>
            <a:chExt cx="907572" cy="461665"/>
          </a:xfrm>
        </p:grpSpPr>
        <p:sp>
          <p:nvSpPr>
            <p:cNvPr id="214" name="矩形 213"/>
            <p:cNvSpPr/>
            <p:nvPr/>
          </p:nvSpPr>
          <p:spPr>
            <a:xfrm>
              <a:off x="4823114" y="6442783"/>
              <a:ext cx="720000" cy="36877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215" name="文字方塊 214"/>
            <p:cNvSpPr txBox="1"/>
            <p:nvPr/>
          </p:nvSpPr>
          <p:spPr>
            <a:xfrm>
              <a:off x="4765592" y="6396335"/>
              <a:ext cx="907572" cy="461665"/>
            </a:xfrm>
            <a:prstGeom prst="rect">
              <a:avLst/>
            </a:prstGeom>
            <a:noFill/>
          </p:spPr>
          <p:txBody>
            <a:bodyPr wrap="square" rtlCol="0">
              <a:spAutoFit/>
            </a:bodyPr>
            <a:lstStyle/>
            <a:p>
              <a:pPr algn="ctr"/>
              <a:r>
                <a:rPr lang="en-US" altLang="zh-TW" sz="2400" dirty="0" err="1">
                  <a:solidFill>
                    <a:schemeClr val="bg1"/>
                  </a:solidFill>
                </a:rPr>
                <a:t>h</a:t>
              </a:r>
              <a:r>
                <a:rPr lang="en-US" altLang="zh-TW" sz="2400" baseline="30000" dirty="0" err="1">
                  <a:solidFill>
                    <a:schemeClr val="bg1"/>
                  </a:solidFill>
                </a:rPr>
                <a:t>t</a:t>
              </a:r>
              <a:endParaRPr lang="zh-TW" altLang="en-US" sz="2400" baseline="30000" dirty="0">
                <a:solidFill>
                  <a:schemeClr val="bg1"/>
                </a:solidFill>
              </a:endParaRPr>
            </a:p>
          </p:txBody>
        </p:sp>
      </p:grpSp>
      <p:sp>
        <p:nvSpPr>
          <p:cNvPr id="127" name="手繪多邊形 110"/>
          <p:cNvSpPr/>
          <p:nvPr/>
        </p:nvSpPr>
        <p:spPr>
          <a:xfrm>
            <a:off x="5546040" y="2977301"/>
            <a:ext cx="1908007" cy="3101939"/>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 name="文字方塊 6"/>
              <p:cNvSpPr txBox="1"/>
              <p:nvPr/>
            </p:nvSpPr>
            <p:spPr>
              <a:xfrm>
                <a:off x="6792639" y="3171743"/>
                <a:ext cx="2214388" cy="442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𝑐</m:t>
                          </m:r>
                        </m:e>
                        <m:sup>
                          <m:r>
                            <a:rPr lang="en-US" altLang="zh-TW" sz="2800" i="1">
                              <a:latin typeface="Cambria Math" panose="02040503050406030204" pitchFamily="18" charset="0"/>
                            </a:rPr>
                            <m:t>𝑡</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𝑧</m:t>
                          </m:r>
                        </m:e>
                        <m:sup>
                          <m:r>
                            <a:rPr lang="en-US" altLang="zh-TW" sz="2800" i="1">
                              <a:latin typeface="Cambria Math" panose="02040503050406030204" pitchFamily="18" charset="0"/>
                            </a:rPr>
                            <m:t>𝑓</m:t>
                          </m:r>
                        </m:sup>
                      </m:sSup>
                      <m:r>
                        <a:rPr lang="en-US" altLang="zh-TW" sz="2800" i="1">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𝑐</m:t>
                          </m:r>
                        </m:e>
                        <m:sup>
                          <m:r>
                            <a:rPr lang="en-US" altLang="zh-TW" sz="2800" i="1">
                              <a:latin typeface="Cambria Math" panose="02040503050406030204" pitchFamily="18" charset="0"/>
                            </a:rPr>
                            <m:t>𝑡</m:t>
                          </m:r>
                          <m:r>
                            <a:rPr lang="en-US" altLang="zh-TW" sz="2800" i="1">
                              <a:latin typeface="Cambria Math" panose="02040503050406030204" pitchFamily="18" charset="0"/>
                            </a:rPr>
                            <m:t>−1</m:t>
                          </m:r>
                        </m:sup>
                      </m:sSup>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6792639" y="3171743"/>
                <a:ext cx="2214388" cy="44281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字方塊 112"/>
              <p:cNvSpPr txBox="1"/>
              <p:nvPr/>
            </p:nvSpPr>
            <p:spPr>
              <a:xfrm>
                <a:off x="8907661" y="3182854"/>
                <a:ext cx="1163203" cy="444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𝑧</m:t>
                          </m:r>
                        </m:e>
                        <m:sup>
                          <m:r>
                            <a:rPr lang="en-US" altLang="zh-TW" sz="2800" i="1">
                              <a:latin typeface="Cambria Math" panose="02040503050406030204" pitchFamily="18" charset="0"/>
                            </a:rPr>
                            <m:t>𝑖</m:t>
                          </m:r>
                        </m:sup>
                      </m:sSup>
                      <m:r>
                        <a:rPr lang="en-US" altLang="zh-TW" sz="2800" i="1">
                          <a:latin typeface="Cambria Math" panose="02040503050406030204" pitchFamily="18" charset="0"/>
                          <a:ea typeface="Cambria Math" panose="02040503050406030204" pitchFamily="18" charset="0"/>
                        </a:rPr>
                        <m:t>⨀</m:t>
                      </m:r>
                      <m:r>
                        <a:rPr lang="en-US" altLang="zh-TW" sz="2800" i="1">
                          <a:latin typeface="Cambria Math" panose="02040503050406030204" pitchFamily="18" charset="0"/>
                        </a:rPr>
                        <m:t>𝑧</m:t>
                      </m:r>
                    </m:oMath>
                  </m:oMathPara>
                </a14:m>
                <a:endParaRPr lang="zh-TW" altLang="en-US" sz="2800" dirty="0"/>
              </a:p>
            </p:txBody>
          </p:sp>
        </mc:Choice>
        <mc:Fallback xmlns="">
          <p:sp>
            <p:nvSpPr>
              <p:cNvPr id="113" name="文字方塊 112"/>
              <p:cNvSpPr txBox="1">
                <a:spLocks noRot="1" noChangeAspect="1" noMove="1" noResize="1" noEditPoints="1" noAdjustHandles="1" noChangeArrowheads="1" noChangeShapeType="1" noTextEdit="1"/>
              </p:cNvSpPr>
              <p:nvPr/>
            </p:nvSpPr>
            <p:spPr>
              <a:xfrm>
                <a:off x="8907661" y="3182854"/>
                <a:ext cx="1163203" cy="444802"/>
              </a:xfrm>
              <a:prstGeom prst="rect">
                <a:avLst/>
              </a:prstGeom>
              <a:blipFill>
                <a:blip r:embed="rId4"/>
                <a:stretch>
                  <a:fillRect/>
                </a:stretch>
              </a:blipFill>
            </p:spPr>
            <p:txBody>
              <a:bodyPr/>
              <a:lstStyle/>
              <a:p>
                <a:r>
                  <a:rPr lang="zh-CN" altLang="en-US">
                    <a:noFill/>
                  </a:rPr>
                  <a:t> </a:t>
                </a:r>
              </a:p>
            </p:txBody>
          </p:sp>
        </mc:Fallback>
      </mc:AlternateContent>
      <p:grpSp>
        <p:nvGrpSpPr>
          <p:cNvPr id="124" name="群組 123"/>
          <p:cNvGrpSpPr/>
          <p:nvPr/>
        </p:nvGrpSpPr>
        <p:grpSpPr>
          <a:xfrm>
            <a:off x="3969508" y="5831800"/>
            <a:ext cx="907572" cy="461665"/>
            <a:chOff x="4765592" y="6396335"/>
            <a:chExt cx="907572" cy="461665"/>
          </a:xfrm>
        </p:grpSpPr>
        <p:sp>
          <p:nvSpPr>
            <p:cNvPr id="126" name="矩形 125"/>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30" name="文字方塊 129"/>
            <p:cNvSpPr txBox="1"/>
            <p:nvPr/>
          </p:nvSpPr>
          <p:spPr>
            <a:xfrm>
              <a:off x="4765592" y="6396335"/>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131" name="矩形 130"/>
          <p:cNvSpPr/>
          <p:nvPr/>
        </p:nvSpPr>
        <p:spPr>
          <a:xfrm>
            <a:off x="4049353" y="4424492"/>
            <a:ext cx="720000" cy="43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z</a:t>
            </a:r>
            <a:endParaRPr lang="zh-TW" altLang="en-US" sz="2400" dirty="0"/>
          </a:p>
        </p:txBody>
      </p:sp>
      <p:sp>
        <p:nvSpPr>
          <p:cNvPr id="132" name="矩形 131"/>
          <p:cNvSpPr/>
          <p:nvPr/>
        </p:nvSpPr>
        <p:spPr>
          <a:xfrm>
            <a:off x="3156507" y="442449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sp>
        <p:nvSpPr>
          <p:cNvPr id="138" name="橢圓 137"/>
          <p:cNvSpPr/>
          <p:nvPr/>
        </p:nvSpPr>
        <p:spPr>
          <a:xfrm>
            <a:off x="3721659" y="357107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1" name="矩形 140"/>
          <p:cNvSpPr/>
          <p:nvPr/>
        </p:nvSpPr>
        <p:spPr>
          <a:xfrm>
            <a:off x="2272047" y="442449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143" name="矩形 142"/>
          <p:cNvSpPr/>
          <p:nvPr/>
        </p:nvSpPr>
        <p:spPr>
          <a:xfrm>
            <a:off x="4933813" y="4429688"/>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sp>
        <p:nvSpPr>
          <p:cNvPr id="146" name="橢圓 145"/>
          <p:cNvSpPr/>
          <p:nvPr/>
        </p:nvSpPr>
        <p:spPr>
          <a:xfrm>
            <a:off x="2394168" y="2751799"/>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48" name="群組 147"/>
          <p:cNvGrpSpPr/>
          <p:nvPr/>
        </p:nvGrpSpPr>
        <p:grpSpPr>
          <a:xfrm>
            <a:off x="3710737" y="2724883"/>
            <a:ext cx="438150" cy="438150"/>
            <a:chOff x="6656524" y="2699227"/>
            <a:chExt cx="438150" cy="438150"/>
          </a:xfrm>
        </p:grpSpPr>
        <p:sp>
          <p:nvSpPr>
            <p:cNvPr id="150" name="橢圓 149"/>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1" name="文字方塊 150"/>
                <p:cNvSpPr txBox="1"/>
                <p:nvPr/>
              </p:nvSpPr>
              <p:spPr>
                <a:xfrm>
                  <a:off x="6749816" y="2808362"/>
                  <a:ext cx="2933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a:latin typeface="Cambria Math" panose="02040503050406030204" pitchFamily="18" charset="0"/>
                            <a:ea typeface="Cambria Math" panose="02040503050406030204" pitchFamily="18" charset="0"/>
                          </a:rPr>
                          <m:t>＋</m:t>
                        </m:r>
                      </m:oMath>
                    </m:oMathPara>
                  </a14:m>
                  <a:endParaRPr lang="zh-TW" altLang="en-US" dirty="0"/>
                </a:p>
              </p:txBody>
            </p:sp>
          </mc:Choice>
          <mc:Fallback xmlns="">
            <p:sp>
              <p:nvSpPr>
                <p:cNvPr id="151" name="文字方塊 150"/>
                <p:cNvSpPr txBox="1">
                  <a:spLocks noRot="1" noChangeAspect="1" noMove="1" noResize="1" noEditPoints="1" noAdjustHandles="1" noChangeArrowheads="1" noChangeShapeType="1" noTextEdit="1"/>
                </p:cNvSpPr>
                <p:nvPr/>
              </p:nvSpPr>
              <p:spPr>
                <a:xfrm>
                  <a:off x="6749816" y="2808362"/>
                  <a:ext cx="293349" cy="276999"/>
                </a:xfrm>
                <a:prstGeom prst="rect">
                  <a:avLst/>
                </a:prstGeom>
                <a:blipFill>
                  <a:blip r:embed="rId5"/>
                  <a:stretch>
                    <a:fillRect l="-20833" t="-2222" r="-20833" b="-13333"/>
                  </a:stretch>
                </a:blipFill>
              </p:spPr>
              <p:txBody>
                <a:bodyPr/>
                <a:lstStyle/>
                <a:p>
                  <a:r>
                    <a:rPr lang="zh-CN" altLang="en-US">
                      <a:noFill/>
                    </a:rPr>
                    <a:t> </a:t>
                  </a:r>
                </a:p>
              </p:txBody>
            </p:sp>
          </mc:Fallback>
        </mc:AlternateContent>
      </p:grpSp>
      <p:sp>
        <p:nvSpPr>
          <p:cNvPr id="156" name="橢圓 155"/>
          <p:cNvSpPr/>
          <p:nvPr/>
        </p:nvSpPr>
        <p:spPr>
          <a:xfrm>
            <a:off x="5070236" y="2747033"/>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8" name="矩形 167"/>
          <p:cNvSpPr/>
          <p:nvPr/>
        </p:nvSpPr>
        <p:spPr>
          <a:xfrm>
            <a:off x="4931878" y="1409486"/>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69" name="文字方塊 168"/>
          <p:cNvSpPr txBox="1"/>
          <p:nvPr/>
        </p:nvSpPr>
        <p:spPr>
          <a:xfrm>
            <a:off x="4850306" y="1395098"/>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cxnSp>
        <p:nvCxnSpPr>
          <p:cNvPr id="170" name="直線單箭頭接點 169"/>
          <p:cNvCxnSpPr>
            <a:cxnSpLocks/>
          </p:cNvCxnSpPr>
          <p:nvPr/>
        </p:nvCxnSpPr>
        <p:spPr>
          <a:xfrm flipH="1" flipV="1">
            <a:off x="2632047" y="3217724"/>
            <a:ext cx="0" cy="1230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線單箭頭接點 211"/>
          <p:cNvCxnSpPr>
            <a:cxnSpLocks/>
          </p:cNvCxnSpPr>
          <p:nvPr/>
        </p:nvCxnSpPr>
        <p:spPr>
          <a:xfrm>
            <a:off x="2837747" y="2981264"/>
            <a:ext cx="8874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線單箭頭接點 215"/>
          <p:cNvCxnSpPr>
            <a:cxnSpLocks/>
            <a:endCxn id="138" idx="5"/>
          </p:cNvCxnSpPr>
          <p:nvPr/>
        </p:nvCxnSpPr>
        <p:spPr>
          <a:xfrm flipH="1" flipV="1">
            <a:off x="4095643" y="3945061"/>
            <a:ext cx="338290" cy="4945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216"/>
          <p:cNvCxnSpPr>
            <a:cxnSpLocks/>
            <a:stCxn id="132" idx="0"/>
            <a:endCxn id="138" idx="3"/>
          </p:cNvCxnSpPr>
          <p:nvPr/>
        </p:nvCxnSpPr>
        <p:spPr>
          <a:xfrm flipV="1">
            <a:off x="3516507" y="3945062"/>
            <a:ext cx="269318" cy="4794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線單箭頭接點 217"/>
          <p:cNvCxnSpPr>
            <a:cxnSpLocks/>
          </p:cNvCxnSpPr>
          <p:nvPr/>
        </p:nvCxnSpPr>
        <p:spPr>
          <a:xfrm flipV="1">
            <a:off x="3937434" y="3170093"/>
            <a:ext cx="1" cy="3969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9" name="向下箭號 161"/>
          <p:cNvSpPr/>
          <p:nvPr/>
        </p:nvSpPr>
        <p:spPr>
          <a:xfrm flipV="1">
            <a:off x="5085017" y="1935577"/>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223" name="向下箭號 162"/>
          <p:cNvSpPr/>
          <p:nvPr/>
        </p:nvSpPr>
        <p:spPr>
          <a:xfrm rot="2620627" flipV="1">
            <a:off x="4828110" y="4885732"/>
            <a:ext cx="438150" cy="985507"/>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224" name="向下箭號 163"/>
          <p:cNvSpPr/>
          <p:nvPr/>
        </p:nvSpPr>
        <p:spPr>
          <a:xfrm rot="20057551" flipV="1">
            <a:off x="3414566" y="4880211"/>
            <a:ext cx="438150" cy="909089"/>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25" name="向下箭號 165"/>
          <p:cNvSpPr/>
          <p:nvPr/>
        </p:nvSpPr>
        <p:spPr>
          <a:xfrm rot="1353372" flipV="1">
            <a:off x="4126410" y="4925906"/>
            <a:ext cx="438150" cy="8611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26" name="向下箭號 166"/>
          <p:cNvSpPr/>
          <p:nvPr/>
        </p:nvSpPr>
        <p:spPr>
          <a:xfrm rot="18851723" flipV="1">
            <a:off x="2668104" y="4854597"/>
            <a:ext cx="438150" cy="103046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228" name="群組 227"/>
          <p:cNvGrpSpPr/>
          <p:nvPr/>
        </p:nvGrpSpPr>
        <p:grpSpPr>
          <a:xfrm>
            <a:off x="3173799" y="5836169"/>
            <a:ext cx="907572" cy="461665"/>
            <a:chOff x="4765592" y="6396335"/>
            <a:chExt cx="907572" cy="461665"/>
          </a:xfrm>
        </p:grpSpPr>
        <p:sp>
          <p:nvSpPr>
            <p:cNvPr id="229" name="矩形 228"/>
            <p:cNvSpPr/>
            <p:nvPr/>
          </p:nvSpPr>
          <p:spPr>
            <a:xfrm>
              <a:off x="4823114" y="6442783"/>
              <a:ext cx="720000" cy="36877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230" name="文字方塊 229"/>
            <p:cNvSpPr txBox="1"/>
            <p:nvPr/>
          </p:nvSpPr>
          <p:spPr>
            <a:xfrm>
              <a:off x="4765592" y="6396335"/>
              <a:ext cx="907572" cy="461665"/>
            </a:xfrm>
            <a:prstGeom prst="rect">
              <a:avLst/>
            </a:prstGeom>
            <a:noFill/>
          </p:spPr>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grpSp>
        <p:nvGrpSpPr>
          <p:cNvPr id="231" name="群組 230"/>
          <p:cNvGrpSpPr/>
          <p:nvPr/>
        </p:nvGrpSpPr>
        <p:grpSpPr>
          <a:xfrm>
            <a:off x="1359041" y="2117510"/>
            <a:ext cx="907572" cy="461665"/>
            <a:chOff x="4775004" y="6396335"/>
            <a:chExt cx="907572" cy="461665"/>
          </a:xfrm>
        </p:grpSpPr>
        <p:sp>
          <p:nvSpPr>
            <p:cNvPr id="232" name="矩形 231"/>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3" name="文字方塊 232"/>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grpSp>
        <p:nvGrpSpPr>
          <p:cNvPr id="234" name="群組 233"/>
          <p:cNvGrpSpPr/>
          <p:nvPr/>
        </p:nvGrpSpPr>
        <p:grpSpPr>
          <a:xfrm>
            <a:off x="5647732" y="2108182"/>
            <a:ext cx="907572" cy="461665"/>
            <a:chOff x="4775004" y="6396335"/>
            <a:chExt cx="907572" cy="461665"/>
          </a:xfrm>
        </p:grpSpPr>
        <p:sp>
          <p:nvSpPr>
            <p:cNvPr id="235" name="矩形 234"/>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6" name="文字方塊 235"/>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err="1">
                  <a:solidFill>
                    <a:schemeClr val="tx1"/>
                  </a:solidFill>
                </a:rPr>
                <a:t>c</a:t>
              </a:r>
              <a:r>
                <a:rPr lang="en-US" altLang="zh-TW" sz="2400" baseline="30000" dirty="0" err="1">
                  <a:solidFill>
                    <a:schemeClr val="tx1"/>
                  </a:solidFill>
                </a:rPr>
                <a:t>t</a:t>
              </a:r>
              <a:endParaRPr lang="zh-TW" altLang="en-US" sz="2400" baseline="30000" dirty="0">
                <a:solidFill>
                  <a:schemeClr val="tx1"/>
                </a:solidFill>
              </a:endParaRPr>
            </a:p>
          </p:txBody>
        </p:sp>
      </p:grpSp>
      <p:sp>
        <p:nvSpPr>
          <p:cNvPr id="237" name="手繪多邊形 2"/>
          <p:cNvSpPr/>
          <p:nvPr/>
        </p:nvSpPr>
        <p:spPr>
          <a:xfrm>
            <a:off x="4049488" y="2335943"/>
            <a:ext cx="1625600" cy="378228"/>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8" name="手繪多邊形 4"/>
          <p:cNvSpPr/>
          <p:nvPr/>
        </p:nvSpPr>
        <p:spPr>
          <a:xfrm>
            <a:off x="2148117" y="2364898"/>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0" name="直線單箭頭接點 239"/>
          <p:cNvCxnSpPr>
            <a:cxnSpLocks/>
          </p:cNvCxnSpPr>
          <p:nvPr/>
        </p:nvCxnSpPr>
        <p:spPr>
          <a:xfrm>
            <a:off x="4182792" y="2981264"/>
            <a:ext cx="8874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直線單箭頭接點 240"/>
          <p:cNvCxnSpPr>
            <a:cxnSpLocks/>
          </p:cNvCxnSpPr>
          <p:nvPr/>
        </p:nvCxnSpPr>
        <p:spPr>
          <a:xfrm flipH="1" flipV="1">
            <a:off x="5304092" y="3185183"/>
            <a:ext cx="0" cy="1230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3" name="文字方塊 242"/>
              <p:cNvSpPr txBox="1"/>
              <p:nvPr/>
            </p:nvSpPr>
            <p:spPr>
              <a:xfrm>
                <a:off x="6792639" y="3889578"/>
                <a:ext cx="29504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h</m:t>
                          </m:r>
                        </m:e>
                        <m:sup>
                          <m:r>
                            <a:rPr lang="en-US" altLang="zh-TW" sz="2800" i="1">
                              <a:latin typeface="Cambria Math" panose="02040503050406030204" pitchFamily="18" charset="0"/>
                            </a:rPr>
                            <m:t>𝑡</m:t>
                          </m:r>
                        </m:sup>
                      </m:sSup>
                      <m:r>
                        <a:rPr lang="en-US" altLang="zh-TW"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𝑧</m:t>
                          </m:r>
                        </m:e>
                        <m:sup>
                          <m:r>
                            <a:rPr lang="en-US" altLang="zh-TW" sz="2800" i="1">
                              <a:latin typeface="Cambria Math" panose="02040503050406030204" pitchFamily="18" charset="0"/>
                            </a:rPr>
                            <m:t>𝑜</m:t>
                          </m:r>
                        </m:sup>
                      </m:sSup>
                      <m:r>
                        <a:rPr lang="en-US" altLang="zh-TW" sz="2800" i="1">
                          <a:latin typeface="Cambria Math" panose="02040503050406030204" pitchFamily="18" charset="0"/>
                          <a:ea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𝑡𝑎𝑛h</m:t>
                      </m:r>
                      <m:d>
                        <m:dPr>
                          <m:ctrlPr>
                            <a:rPr lang="en-US" altLang="zh-TW" sz="2800" i="1">
                              <a:latin typeface="Cambria Math" panose="02040503050406030204" pitchFamily="18" charset="0"/>
                              <a:ea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𝑐</m:t>
                              </m:r>
                            </m:e>
                            <m:sup>
                              <m:r>
                                <a:rPr lang="en-US" altLang="zh-TW" sz="2800" i="1">
                                  <a:latin typeface="Cambria Math" panose="02040503050406030204" pitchFamily="18" charset="0"/>
                                </a:rPr>
                                <m:t>𝑡</m:t>
                              </m:r>
                            </m:sup>
                          </m:sSup>
                        </m:e>
                      </m:d>
                    </m:oMath>
                  </m:oMathPara>
                </a14:m>
                <a:endParaRPr lang="zh-TW" altLang="en-US" sz="2800" dirty="0"/>
              </a:p>
            </p:txBody>
          </p:sp>
        </mc:Choice>
        <mc:Fallback xmlns="">
          <p:sp>
            <p:nvSpPr>
              <p:cNvPr id="243" name="文字方塊 242"/>
              <p:cNvSpPr txBox="1">
                <a:spLocks noRot="1" noChangeAspect="1" noMove="1" noResize="1" noEditPoints="1" noAdjustHandles="1" noChangeArrowheads="1" noChangeShapeType="1" noTextEdit="1"/>
              </p:cNvSpPr>
              <p:nvPr/>
            </p:nvSpPr>
            <p:spPr>
              <a:xfrm>
                <a:off x="6792639" y="3889578"/>
                <a:ext cx="2950488"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684702" y="3548142"/>
                <a:ext cx="537327" cy="461665"/>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3684702" y="3548142"/>
                <a:ext cx="537327" cy="461665"/>
              </a:xfrm>
              <a:prstGeom prst="rect">
                <a:avLst/>
              </a:prstGeom>
              <a:blipFill>
                <a:blip r:embed="rId7"/>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2352595" y="2741687"/>
                <a:ext cx="537327" cy="461665"/>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60" name="矩形 59"/>
              <p:cNvSpPr>
                <a:spLocks noRot="1" noChangeAspect="1" noMove="1" noResize="1" noEditPoints="1" noAdjustHandles="1" noChangeArrowheads="1" noChangeShapeType="1" noTextEdit="1"/>
              </p:cNvSpPr>
              <p:nvPr/>
            </p:nvSpPr>
            <p:spPr>
              <a:xfrm>
                <a:off x="2352595" y="2741687"/>
                <a:ext cx="537327" cy="461665"/>
              </a:xfrm>
              <a:prstGeom prst="rect">
                <a:avLst/>
              </a:prstGeom>
              <a:blipFill>
                <a:blip r:embed="rId8"/>
                <a:stretch>
                  <a:fillRect b="-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5028664" y="2723296"/>
                <a:ext cx="537327" cy="461665"/>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61" name="矩形 60"/>
              <p:cNvSpPr>
                <a:spLocks noRot="1" noChangeAspect="1" noMove="1" noResize="1" noEditPoints="1" noAdjustHandles="1" noChangeArrowheads="1" noChangeShapeType="1" noTextEdit="1"/>
              </p:cNvSpPr>
              <p:nvPr/>
            </p:nvSpPr>
            <p:spPr>
              <a:xfrm>
                <a:off x="5028664" y="2723296"/>
                <a:ext cx="537327" cy="461665"/>
              </a:xfrm>
              <a:prstGeom prst="rect">
                <a:avLst/>
              </a:prstGeom>
              <a:blipFill>
                <a:blip r:embed="rId9"/>
                <a:stretch>
                  <a:fillRect b="-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字方塊 62"/>
              <p:cNvSpPr txBox="1"/>
              <p:nvPr/>
            </p:nvSpPr>
            <p:spPr>
              <a:xfrm>
                <a:off x="6792640" y="4516926"/>
                <a:ext cx="223509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𝑦</m:t>
                          </m:r>
                        </m:e>
                        <m:sup>
                          <m:r>
                            <a:rPr lang="en-US" altLang="zh-TW" sz="2800" i="1">
                              <a:latin typeface="Cambria Math" panose="02040503050406030204" pitchFamily="18" charset="0"/>
                            </a:rPr>
                            <m:t>𝑡</m:t>
                          </m:r>
                        </m:sup>
                      </m:sSup>
                      <m:r>
                        <a:rPr lang="en-US" altLang="zh-TW" sz="2800" i="1">
                          <a:latin typeface="Cambria Math" panose="02040503050406030204" pitchFamily="18" charset="0"/>
                        </a:rPr>
                        <m:t>=</m:t>
                      </m:r>
                      <m:r>
                        <a:rPr lang="zh-TW" altLang="en-US" sz="2800" i="1">
                          <a:latin typeface="Cambria Math" panose="02040503050406030204" pitchFamily="18" charset="0"/>
                        </a:rPr>
                        <m:t>𝜎</m:t>
                      </m:r>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𝑊</m:t>
                              </m:r>
                            </m:e>
                            <m:sup>
                              <m:r>
                                <a:rPr lang="en-US" altLang="zh-TW" sz="2800" i="1">
                                  <a:latin typeface="Cambria Math" panose="02040503050406030204" pitchFamily="18" charset="0"/>
                                </a:rPr>
                                <m:t>′</m:t>
                              </m:r>
                            </m:sup>
                          </m:sSup>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h</m:t>
                              </m:r>
                            </m:e>
                            <m:sup>
                              <m:r>
                                <a:rPr lang="en-US" altLang="zh-TW" sz="2800" i="1">
                                  <a:latin typeface="Cambria Math" panose="02040503050406030204" pitchFamily="18" charset="0"/>
                                </a:rPr>
                                <m:t>𝑡</m:t>
                              </m:r>
                            </m:sup>
                          </m:sSup>
                        </m:e>
                      </m:d>
                    </m:oMath>
                  </m:oMathPara>
                </a14:m>
                <a:endParaRPr lang="zh-TW" altLang="en-US" sz="2800" dirty="0"/>
              </a:p>
            </p:txBody>
          </p:sp>
        </mc:Choice>
        <mc:Fallback xmlns="">
          <p:sp>
            <p:nvSpPr>
              <p:cNvPr id="63" name="文字方塊 62"/>
              <p:cNvSpPr txBox="1">
                <a:spLocks noRot="1" noChangeAspect="1" noMove="1" noResize="1" noEditPoints="1" noAdjustHandles="1" noChangeArrowheads="1" noChangeShapeType="1" noTextEdit="1"/>
              </p:cNvSpPr>
              <p:nvPr/>
            </p:nvSpPr>
            <p:spPr>
              <a:xfrm>
                <a:off x="6792640" y="4516926"/>
                <a:ext cx="2235099" cy="430887"/>
              </a:xfrm>
              <a:prstGeom prst="rect">
                <a:avLst/>
              </a:prstGeom>
              <a:blipFill>
                <a:blip r:embed="rId10"/>
                <a:stretch>
                  <a:fillRect/>
                </a:stretch>
              </a:blipFill>
            </p:spPr>
            <p:txBody>
              <a:bodyPr/>
              <a:lstStyle/>
              <a:p>
                <a:r>
                  <a:rPr lang="zh-CN" altLang="en-US">
                    <a:noFill/>
                  </a:rPr>
                  <a:t> </a:t>
                </a:r>
              </a:p>
            </p:txBody>
          </p:sp>
        </mc:Fallback>
      </mc:AlternateContent>
      <p:pic>
        <p:nvPicPr>
          <p:cNvPr id="64" name="圖片 63"/>
          <p:cNvPicPr>
            <a:picLocks noChangeAspect="1"/>
          </p:cNvPicPr>
          <p:nvPr/>
        </p:nvPicPr>
        <p:blipFill>
          <a:blip r:embed="rId11"/>
          <a:stretch>
            <a:fillRect/>
          </a:stretch>
        </p:blipFill>
        <p:spPr>
          <a:xfrm>
            <a:off x="2469183" y="216031"/>
            <a:ext cx="1661549" cy="2147474"/>
          </a:xfrm>
          <a:prstGeom prst="rect">
            <a:avLst/>
          </a:prstGeom>
        </p:spPr>
      </p:pic>
    </p:spTree>
    <p:extLst>
      <p:ext uri="{BB962C8B-B14F-4D97-AF65-F5344CB8AC3E}">
        <p14:creationId xmlns:p14="http://schemas.microsoft.com/office/powerpoint/2010/main" val="17889015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1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6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7" grpId="0"/>
      <p:bldP spid="113" grpId="0"/>
      <p:bldP spid="138" grpId="0" animBg="1"/>
      <p:bldP spid="146" grpId="0" animBg="1"/>
      <p:bldP spid="156" grpId="0" animBg="1"/>
      <p:bldP spid="168" grpId="0" animBg="1"/>
      <p:bldP spid="169" grpId="0"/>
      <p:bldP spid="219" grpId="0" animBg="1"/>
      <p:bldP spid="237" grpId="0" animBg="1"/>
      <p:bldP spid="238" grpId="0" animBg="1"/>
      <p:bldP spid="243" grpId="0"/>
      <p:bldP spid="3" grpId="0"/>
      <p:bldP spid="60" grpId="0"/>
      <p:bldP spid="61" grpId="0"/>
      <p:bldP spid="6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LSTM</a:t>
            </a:r>
            <a:endParaRPr lang="zh-TW" altLang="en-US" dirty="0"/>
          </a:p>
        </p:txBody>
      </p:sp>
      <p:grpSp>
        <p:nvGrpSpPr>
          <p:cNvPr id="130" name="群組 129"/>
          <p:cNvGrpSpPr/>
          <p:nvPr/>
        </p:nvGrpSpPr>
        <p:grpSpPr>
          <a:xfrm>
            <a:off x="3969508" y="5831800"/>
            <a:ext cx="907572" cy="461665"/>
            <a:chOff x="4765592" y="6396335"/>
            <a:chExt cx="907572" cy="461665"/>
          </a:xfrm>
        </p:grpSpPr>
        <p:sp>
          <p:nvSpPr>
            <p:cNvPr id="131" name="矩形 130"/>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32" name="文字方塊 131"/>
            <p:cNvSpPr txBox="1"/>
            <p:nvPr/>
          </p:nvSpPr>
          <p:spPr>
            <a:xfrm>
              <a:off x="4765592" y="6396335"/>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137" name="矩形 136"/>
          <p:cNvSpPr/>
          <p:nvPr/>
        </p:nvSpPr>
        <p:spPr>
          <a:xfrm>
            <a:off x="4049353" y="4424492"/>
            <a:ext cx="720000" cy="43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z</a:t>
            </a:r>
            <a:endParaRPr lang="zh-TW" altLang="en-US" sz="2400" dirty="0"/>
          </a:p>
        </p:txBody>
      </p:sp>
      <p:sp>
        <p:nvSpPr>
          <p:cNvPr id="138" name="矩形 137"/>
          <p:cNvSpPr/>
          <p:nvPr/>
        </p:nvSpPr>
        <p:spPr>
          <a:xfrm>
            <a:off x="3156507" y="442449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sp>
        <p:nvSpPr>
          <p:cNvPr id="141" name="橢圓 140"/>
          <p:cNvSpPr/>
          <p:nvPr/>
        </p:nvSpPr>
        <p:spPr>
          <a:xfrm>
            <a:off x="3721659" y="357107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5" name="矩形 144"/>
          <p:cNvSpPr/>
          <p:nvPr/>
        </p:nvSpPr>
        <p:spPr>
          <a:xfrm>
            <a:off x="2272047" y="442449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146" name="矩形 145"/>
          <p:cNvSpPr/>
          <p:nvPr/>
        </p:nvSpPr>
        <p:spPr>
          <a:xfrm>
            <a:off x="4933813" y="4429688"/>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grpSp>
        <p:nvGrpSpPr>
          <p:cNvPr id="147" name="群組 146"/>
          <p:cNvGrpSpPr/>
          <p:nvPr/>
        </p:nvGrpSpPr>
        <p:grpSpPr>
          <a:xfrm>
            <a:off x="2394168" y="2751799"/>
            <a:ext cx="438150" cy="438150"/>
            <a:chOff x="6656524" y="2699227"/>
            <a:chExt cx="438150" cy="438150"/>
          </a:xfrm>
        </p:grpSpPr>
        <p:sp>
          <p:nvSpPr>
            <p:cNvPr id="148" name="橢圓 147"/>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0" name="文字方塊 149"/>
                <p:cNvSpPr txBox="1"/>
                <p:nvPr/>
              </p:nvSpPr>
              <p:spPr>
                <a:xfrm>
                  <a:off x="6710937" y="2723025"/>
                  <a:ext cx="3526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150" name="文字方塊 149"/>
                <p:cNvSpPr txBox="1">
                  <a:spLocks noRot="1" noChangeAspect="1" noMove="1" noResize="1" noEditPoints="1" noAdjustHandles="1" noChangeArrowheads="1" noChangeShapeType="1" noTextEdit="1"/>
                </p:cNvSpPr>
                <p:nvPr/>
              </p:nvSpPr>
              <p:spPr>
                <a:xfrm>
                  <a:off x="6710937" y="2723025"/>
                  <a:ext cx="352661" cy="369332"/>
                </a:xfrm>
                <a:prstGeom prst="rect">
                  <a:avLst/>
                </a:prstGeom>
                <a:blipFill>
                  <a:blip r:embed="rId3"/>
                  <a:stretch>
                    <a:fillRect l="-22414" r="-20690" b="-18033"/>
                  </a:stretch>
                </a:blipFill>
              </p:spPr>
              <p:txBody>
                <a:bodyPr/>
                <a:lstStyle/>
                <a:p>
                  <a:r>
                    <a:rPr lang="zh-CN" altLang="en-US">
                      <a:noFill/>
                    </a:rPr>
                    <a:t> </a:t>
                  </a:r>
                </a:p>
              </p:txBody>
            </p:sp>
          </mc:Fallback>
        </mc:AlternateContent>
      </p:grpSp>
      <p:grpSp>
        <p:nvGrpSpPr>
          <p:cNvPr id="151" name="群組 150"/>
          <p:cNvGrpSpPr/>
          <p:nvPr/>
        </p:nvGrpSpPr>
        <p:grpSpPr>
          <a:xfrm>
            <a:off x="3710737" y="2724883"/>
            <a:ext cx="438150" cy="438150"/>
            <a:chOff x="6656524" y="2699227"/>
            <a:chExt cx="438150" cy="438150"/>
          </a:xfrm>
        </p:grpSpPr>
        <p:sp>
          <p:nvSpPr>
            <p:cNvPr id="155" name="橢圓 154"/>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6" name="文字方塊 155"/>
                <p:cNvSpPr txBox="1"/>
                <p:nvPr/>
              </p:nvSpPr>
              <p:spPr>
                <a:xfrm>
                  <a:off x="6766595" y="2808578"/>
                  <a:ext cx="2933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a:latin typeface="Cambria Math" panose="02040503050406030204" pitchFamily="18" charset="0"/>
                            <a:ea typeface="Cambria Math" panose="02040503050406030204" pitchFamily="18" charset="0"/>
                          </a:rPr>
                          <m:t>＋</m:t>
                        </m:r>
                      </m:oMath>
                    </m:oMathPara>
                  </a14:m>
                  <a:endParaRPr lang="zh-TW" altLang="en-US" dirty="0"/>
                </a:p>
              </p:txBody>
            </p:sp>
          </mc:Choice>
          <mc:Fallback xmlns="">
            <p:sp>
              <p:nvSpPr>
                <p:cNvPr id="156" name="文字方塊 155"/>
                <p:cNvSpPr txBox="1">
                  <a:spLocks noRot="1" noChangeAspect="1" noMove="1" noResize="1" noEditPoints="1" noAdjustHandles="1" noChangeArrowheads="1" noChangeShapeType="1" noTextEdit="1"/>
                </p:cNvSpPr>
                <p:nvPr/>
              </p:nvSpPr>
              <p:spPr>
                <a:xfrm>
                  <a:off x="6766595" y="2808578"/>
                  <a:ext cx="293349" cy="276999"/>
                </a:xfrm>
                <a:prstGeom prst="rect">
                  <a:avLst/>
                </a:prstGeom>
                <a:blipFill>
                  <a:blip r:embed="rId4"/>
                  <a:stretch>
                    <a:fillRect l="-20833" t="-2222" r="-20833" b="-13333"/>
                  </a:stretch>
                </a:blipFill>
              </p:spPr>
              <p:txBody>
                <a:bodyPr/>
                <a:lstStyle/>
                <a:p>
                  <a:r>
                    <a:rPr lang="zh-CN" altLang="en-US">
                      <a:noFill/>
                    </a:rPr>
                    <a:t> </a:t>
                  </a:r>
                </a:p>
              </p:txBody>
            </p:sp>
          </mc:Fallback>
        </mc:AlternateContent>
      </p:grpSp>
      <p:sp>
        <p:nvSpPr>
          <p:cNvPr id="168" name="橢圓 167"/>
          <p:cNvSpPr/>
          <p:nvPr/>
        </p:nvSpPr>
        <p:spPr>
          <a:xfrm>
            <a:off x="5070236" y="2747033"/>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0" name="矩形 169"/>
          <p:cNvSpPr/>
          <p:nvPr/>
        </p:nvSpPr>
        <p:spPr>
          <a:xfrm>
            <a:off x="4931878" y="1409486"/>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212" name="文字方塊 211"/>
          <p:cNvSpPr txBox="1"/>
          <p:nvPr/>
        </p:nvSpPr>
        <p:spPr>
          <a:xfrm>
            <a:off x="4850306" y="1395098"/>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cxnSp>
        <p:nvCxnSpPr>
          <p:cNvPr id="216" name="直線單箭頭接點 215"/>
          <p:cNvCxnSpPr>
            <a:cxnSpLocks/>
          </p:cNvCxnSpPr>
          <p:nvPr/>
        </p:nvCxnSpPr>
        <p:spPr>
          <a:xfrm flipH="1" flipV="1">
            <a:off x="2632047" y="3217724"/>
            <a:ext cx="0" cy="1230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216"/>
          <p:cNvCxnSpPr>
            <a:cxnSpLocks/>
          </p:cNvCxnSpPr>
          <p:nvPr/>
        </p:nvCxnSpPr>
        <p:spPr>
          <a:xfrm>
            <a:off x="2837747" y="2981264"/>
            <a:ext cx="8874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線單箭頭接點 217"/>
          <p:cNvCxnSpPr>
            <a:cxnSpLocks/>
            <a:endCxn id="141" idx="5"/>
          </p:cNvCxnSpPr>
          <p:nvPr/>
        </p:nvCxnSpPr>
        <p:spPr>
          <a:xfrm flipH="1" flipV="1">
            <a:off x="4095643" y="3945061"/>
            <a:ext cx="338290" cy="4945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線單箭頭接點 222"/>
          <p:cNvCxnSpPr>
            <a:cxnSpLocks/>
            <a:stCxn id="138" idx="0"/>
            <a:endCxn id="141" idx="3"/>
          </p:cNvCxnSpPr>
          <p:nvPr/>
        </p:nvCxnSpPr>
        <p:spPr>
          <a:xfrm flipV="1">
            <a:off x="3516507" y="3945062"/>
            <a:ext cx="269318" cy="4794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直線單箭頭接點 223"/>
          <p:cNvCxnSpPr>
            <a:cxnSpLocks/>
          </p:cNvCxnSpPr>
          <p:nvPr/>
        </p:nvCxnSpPr>
        <p:spPr>
          <a:xfrm flipV="1">
            <a:off x="3937434" y="3170093"/>
            <a:ext cx="1" cy="3969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5" name="向下箭號 161"/>
          <p:cNvSpPr/>
          <p:nvPr/>
        </p:nvSpPr>
        <p:spPr>
          <a:xfrm flipV="1">
            <a:off x="5085017" y="1935577"/>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226" name="向下箭號 162"/>
          <p:cNvSpPr/>
          <p:nvPr/>
        </p:nvSpPr>
        <p:spPr>
          <a:xfrm rot="2620627" flipV="1">
            <a:off x="4828110" y="4885732"/>
            <a:ext cx="438150" cy="985507"/>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228" name="向下箭號 163"/>
          <p:cNvSpPr/>
          <p:nvPr/>
        </p:nvSpPr>
        <p:spPr>
          <a:xfrm rot="20057551" flipV="1">
            <a:off x="3414566" y="4880211"/>
            <a:ext cx="438150" cy="909089"/>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29" name="向下箭號 165"/>
          <p:cNvSpPr/>
          <p:nvPr/>
        </p:nvSpPr>
        <p:spPr>
          <a:xfrm rot="1353372" flipV="1">
            <a:off x="4126410" y="4925906"/>
            <a:ext cx="438150" cy="8611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30" name="向下箭號 166"/>
          <p:cNvSpPr/>
          <p:nvPr/>
        </p:nvSpPr>
        <p:spPr>
          <a:xfrm rot="18851723" flipV="1">
            <a:off x="2668104" y="4854597"/>
            <a:ext cx="438150" cy="103046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231" name="群組 230"/>
          <p:cNvGrpSpPr/>
          <p:nvPr/>
        </p:nvGrpSpPr>
        <p:grpSpPr>
          <a:xfrm>
            <a:off x="3173799" y="5822101"/>
            <a:ext cx="907572" cy="461665"/>
            <a:chOff x="4765592" y="6396335"/>
            <a:chExt cx="907572" cy="461665"/>
          </a:xfrm>
        </p:grpSpPr>
        <p:sp>
          <p:nvSpPr>
            <p:cNvPr id="232" name="矩形 231"/>
            <p:cNvSpPr/>
            <p:nvPr/>
          </p:nvSpPr>
          <p:spPr>
            <a:xfrm>
              <a:off x="4823114" y="6442783"/>
              <a:ext cx="720000" cy="36877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233" name="文字方塊 232"/>
            <p:cNvSpPr txBox="1"/>
            <p:nvPr/>
          </p:nvSpPr>
          <p:spPr>
            <a:xfrm>
              <a:off x="4765592" y="6396335"/>
              <a:ext cx="907572" cy="461665"/>
            </a:xfrm>
            <a:prstGeom prst="rect">
              <a:avLst/>
            </a:prstGeom>
            <a:noFill/>
          </p:spPr>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grpSp>
        <p:nvGrpSpPr>
          <p:cNvPr id="234" name="群組 233"/>
          <p:cNvGrpSpPr/>
          <p:nvPr/>
        </p:nvGrpSpPr>
        <p:grpSpPr>
          <a:xfrm>
            <a:off x="1359041" y="2117510"/>
            <a:ext cx="907572" cy="461665"/>
            <a:chOff x="4775004" y="6396335"/>
            <a:chExt cx="907572" cy="461665"/>
          </a:xfrm>
        </p:grpSpPr>
        <p:sp>
          <p:nvSpPr>
            <p:cNvPr id="235" name="矩形 234"/>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6" name="文字方塊 235"/>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grpSp>
        <p:nvGrpSpPr>
          <p:cNvPr id="237" name="群組 236"/>
          <p:cNvGrpSpPr/>
          <p:nvPr/>
        </p:nvGrpSpPr>
        <p:grpSpPr>
          <a:xfrm>
            <a:off x="5549029" y="2078943"/>
            <a:ext cx="907572" cy="461665"/>
            <a:chOff x="4775004" y="6396335"/>
            <a:chExt cx="907572" cy="461665"/>
          </a:xfrm>
        </p:grpSpPr>
        <p:sp>
          <p:nvSpPr>
            <p:cNvPr id="238" name="矩形 237"/>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39" name="文字方塊 238"/>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err="1">
                  <a:solidFill>
                    <a:schemeClr val="tx1"/>
                  </a:solidFill>
                </a:rPr>
                <a:t>c</a:t>
              </a:r>
              <a:r>
                <a:rPr lang="en-US" altLang="zh-TW" sz="2400" baseline="30000" dirty="0" err="1">
                  <a:solidFill>
                    <a:schemeClr val="tx1"/>
                  </a:solidFill>
                </a:rPr>
                <a:t>t</a:t>
              </a:r>
              <a:endParaRPr lang="zh-TW" altLang="en-US" sz="2400" baseline="30000" dirty="0">
                <a:solidFill>
                  <a:schemeClr val="tx1"/>
                </a:solidFill>
              </a:endParaRPr>
            </a:p>
          </p:txBody>
        </p:sp>
      </p:grpSp>
      <p:sp>
        <p:nvSpPr>
          <p:cNvPr id="240" name="手繪多邊形 2"/>
          <p:cNvSpPr/>
          <p:nvPr/>
        </p:nvSpPr>
        <p:spPr>
          <a:xfrm>
            <a:off x="4049488" y="2335943"/>
            <a:ext cx="1625600" cy="378228"/>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1" name="手繪多邊形 4"/>
          <p:cNvSpPr/>
          <p:nvPr/>
        </p:nvSpPr>
        <p:spPr>
          <a:xfrm>
            <a:off x="2148117" y="2364898"/>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3" name="直線單箭頭接點 242"/>
          <p:cNvCxnSpPr>
            <a:cxnSpLocks/>
          </p:cNvCxnSpPr>
          <p:nvPr/>
        </p:nvCxnSpPr>
        <p:spPr>
          <a:xfrm>
            <a:off x="4182792" y="2981264"/>
            <a:ext cx="8874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4" name="直線單箭頭接點 243"/>
          <p:cNvCxnSpPr>
            <a:cxnSpLocks/>
          </p:cNvCxnSpPr>
          <p:nvPr/>
        </p:nvCxnSpPr>
        <p:spPr>
          <a:xfrm flipH="1" flipV="1">
            <a:off x="5304092" y="3185183"/>
            <a:ext cx="0" cy="1230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5" name="群組 244"/>
          <p:cNvGrpSpPr/>
          <p:nvPr/>
        </p:nvGrpSpPr>
        <p:grpSpPr>
          <a:xfrm>
            <a:off x="8237614" y="5817672"/>
            <a:ext cx="907572" cy="461665"/>
            <a:chOff x="4765592" y="6396335"/>
            <a:chExt cx="907572" cy="461665"/>
          </a:xfrm>
        </p:grpSpPr>
        <p:sp>
          <p:nvSpPr>
            <p:cNvPr id="246" name="矩形 245"/>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247" name="文字方塊 246"/>
            <p:cNvSpPr txBox="1"/>
            <p:nvPr/>
          </p:nvSpPr>
          <p:spPr>
            <a:xfrm>
              <a:off x="4765592" y="6396335"/>
              <a:ext cx="907572" cy="461665"/>
            </a:xfrm>
            <a:prstGeom prst="rect">
              <a:avLst/>
            </a:prstGeom>
            <a:noFill/>
          </p:spPr>
          <p:txBody>
            <a:bodyPr wrap="square" rtlCol="0">
              <a:spAutoFit/>
            </a:bodyPr>
            <a:lstStyle/>
            <a:p>
              <a:pPr algn="ctr"/>
              <a:r>
                <a:rPr lang="en-US" altLang="zh-TW" sz="2400" dirty="0"/>
                <a:t>x</a:t>
              </a:r>
              <a:r>
                <a:rPr lang="en-US" altLang="zh-TW" sz="2400" baseline="30000" dirty="0"/>
                <a:t>t+1</a:t>
              </a:r>
              <a:endParaRPr lang="zh-TW" altLang="en-US" sz="2400" baseline="30000" dirty="0"/>
            </a:p>
          </p:txBody>
        </p:sp>
      </p:grpSp>
      <p:sp>
        <p:nvSpPr>
          <p:cNvPr id="248" name="矩形 247"/>
          <p:cNvSpPr/>
          <p:nvPr/>
        </p:nvSpPr>
        <p:spPr>
          <a:xfrm>
            <a:off x="8275991" y="4412022"/>
            <a:ext cx="720000" cy="432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z</a:t>
            </a:r>
            <a:endParaRPr lang="zh-TW" altLang="en-US" sz="2400" dirty="0"/>
          </a:p>
        </p:txBody>
      </p:sp>
      <p:sp>
        <p:nvSpPr>
          <p:cNvPr id="249" name="矩形 248"/>
          <p:cNvSpPr/>
          <p:nvPr/>
        </p:nvSpPr>
        <p:spPr>
          <a:xfrm>
            <a:off x="7383145" y="441202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sp>
        <p:nvSpPr>
          <p:cNvPr id="251" name="橢圓 250"/>
          <p:cNvSpPr/>
          <p:nvPr/>
        </p:nvSpPr>
        <p:spPr>
          <a:xfrm>
            <a:off x="7948297" y="355860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3" name="矩形 252"/>
          <p:cNvSpPr/>
          <p:nvPr/>
        </p:nvSpPr>
        <p:spPr>
          <a:xfrm>
            <a:off x="6498685" y="441202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254" name="矩形 253"/>
          <p:cNvSpPr/>
          <p:nvPr/>
        </p:nvSpPr>
        <p:spPr>
          <a:xfrm>
            <a:off x="9160451" y="4417218"/>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sp>
        <p:nvSpPr>
          <p:cNvPr id="256" name="橢圓 255"/>
          <p:cNvSpPr/>
          <p:nvPr/>
        </p:nvSpPr>
        <p:spPr>
          <a:xfrm>
            <a:off x="6620806" y="2739329"/>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258" name="群組 257"/>
          <p:cNvGrpSpPr/>
          <p:nvPr/>
        </p:nvGrpSpPr>
        <p:grpSpPr>
          <a:xfrm>
            <a:off x="7937375" y="2712413"/>
            <a:ext cx="438150" cy="438150"/>
            <a:chOff x="6656524" y="2699227"/>
            <a:chExt cx="438150" cy="438150"/>
          </a:xfrm>
        </p:grpSpPr>
        <p:sp>
          <p:nvSpPr>
            <p:cNvPr id="259" name="橢圓 258"/>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0" name="文字方塊 259"/>
                <p:cNvSpPr txBox="1"/>
                <p:nvPr/>
              </p:nvSpPr>
              <p:spPr>
                <a:xfrm>
                  <a:off x="6766595" y="2808578"/>
                  <a:ext cx="2933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a:latin typeface="Cambria Math" panose="02040503050406030204" pitchFamily="18" charset="0"/>
                            <a:ea typeface="Cambria Math" panose="02040503050406030204" pitchFamily="18" charset="0"/>
                          </a:rPr>
                          <m:t>＋</m:t>
                        </m:r>
                      </m:oMath>
                    </m:oMathPara>
                  </a14:m>
                  <a:endParaRPr lang="zh-TW" altLang="en-US" dirty="0"/>
                </a:p>
              </p:txBody>
            </p:sp>
          </mc:Choice>
          <mc:Fallback xmlns="">
            <p:sp>
              <p:nvSpPr>
                <p:cNvPr id="260" name="文字方塊 259"/>
                <p:cNvSpPr txBox="1">
                  <a:spLocks noRot="1" noChangeAspect="1" noMove="1" noResize="1" noEditPoints="1" noAdjustHandles="1" noChangeArrowheads="1" noChangeShapeType="1" noTextEdit="1"/>
                </p:cNvSpPr>
                <p:nvPr/>
              </p:nvSpPr>
              <p:spPr>
                <a:xfrm>
                  <a:off x="6766595" y="2808578"/>
                  <a:ext cx="293349" cy="276999"/>
                </a:xfrm>
                <a:prstGeom prst="rect">
                  <a:avLst/>
                </a:prstGeom>
                <a:blipFill>
                  <a:blip r:embed="rId5"/>
                  <a:stretch>
                    <a:fillRect l="-20833" t="-2222" r="-20833" b="-13333"/>
                  </a:stretch>
                </a:blipFill>
              </p:spPr>
              <p:txBody>
                <a:bodyPr/>
                <a:lstStyle/>
                <a:p>
                  <a:r>
                    <a:rPr lang="zh-CN" altLang="en-US">
                      <a:noFill/>
                    </a:rPr>
                    <a:t> </a:t>
                  </a:r>
                </a:p>
              </p:txBody>
            </p:sp>
          </mc:Fallback>
        </mc:AlternateContent>
      </p:grpSp>
      <p:sp>
        <p:nvSpPr>
          <p:cNvPr id="262" name="橢圓 261"/>
          <p:cNvSpPr/>
          <p:nvPr/>
        </p:nvSpPr>
        <p:spPr>
          <a:xfrm>
            <a:off x="9296874" y="2734563"/>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4" name="矩形 263"/>
          <p:cNvSpPr/>
          <p:nvPr/>
        </p:nvSpPr>
        <p:spPr>
          <a:xfrm>
            <a:off x="9158516" y="1397016"/>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265" name="文字方塊 264"/>
          <p:cNvSpPr txBox="1"/>
          <p:nvPr/>
        </p:nvSpPr>
        <p:spPr>
          <a:xfrm>
            <a:off x="9076944" y="1382628"/>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cxnSp>
        <p:nvCxnSpPr>
          <p:cNvPr id="266" name="直線單箭頭接點 265"/>
          <p:cNvCxnSpPr>
            <a:cxnSpLocks/>
          </p:cNvCxnSpPr>
          <p:nvPr/>
        </p:nvCxnSpPr>
        <p:spPr>
          <a:xfrm flipH="1" flipV="1">
            <a:off x="6858685" y="3205254"/>
            <a:ext cx="0" cy="1230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線單箭頭接點 266"/>
          <p:cNvCxnSpPr>
            <a:cxnSpLocks/>
          </p:cNvCxnSpPr>
          <p:nvPr/>
        </p:nvCxnSpPr>
        <p:spPr>
          <a:xfrm>
            <a:off x="7064385" y="2968794"/>
            <a:ext cx="8874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線單箭頭接點 267"/>
          <p:cNvCxnSpPr>
            <a:cxnSpLocks/>
            <a:endCxn id="251" idx="5"/>
          </p:cNvCxnSpPr>
          <p:nvPr/>
        </p:nvCxnSpPr>
        <p:spPr>
          <a:xfrm flipH="1" flipV="1">
            <a:off x="8322281" y="3932591"/>
            <a:ext cx="338290" cy="4945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直線單箭頭接點 268"/>
          <p:cNvCxnSpPr>
            <a:cxnSpLocks/>
            <a:stCxn id="249" idx="0"/>
            <a:endCxn id="251" idx="3"/>
          </p:cNvCxnSpPr>
          <p:nvPr/>
        </p:nvCxnSpPr>
        <p:spPr>
          <a:xfrm flipV="1">
            <a:off x="7743145" y="3932592"/>
            <a:ext cx="269318" cy="4794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線單箭頭接點 269"/>
          <p:cNvCxnSpPr>
            <a:cxnSpLocks/>
          </p:cNvCxnSpPr>
          <p:nvPr/>
        </p:nvCxnSpPr>
        <p:spPr>
          <a:xfrm flipV="1">
            <a:off x="8164072" y="3157623"/>
            <a:ext cx="1" cy="3969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1" name="向下箭號 161"/>
          <p:cNvSpPr/>
          <p:nvPr/>
        </p:nvSpPr>
        <p:spPr>
          <a:xfrm flipV="1">
            <a:off x="9311655" y="1923107"/>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272" name="向下箭號 162"/>
          <p:cNvSpPr/>
          <p:nvPr/>
        </p:nvSpPr>
        <p:spPr>
          <a:xfrm rot="2620627" flipV="1">
            <a:off x="9054748" y="4873262"/>
            <a:ext cx="438150" cy="985507"/>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273" name="向下箭號 163"/>
          <p:cNvSpPr/>
          <p:nvPr/>
        </p:nvSpPr>
        <p:spPr>
          <a:xfrm rot="20057551" flipV="1">
            <a:off x="7641204" y="4867741"/>
            <a:ext cx="438150" cy="909089"/>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274" name="向下箭號 165"/>
          <p:cNvSpPr/>
          <p:nvPr/>
        </p:nvSpPr>
        <p:spPr>
          <a:xfrm rot="1353372" flipV="1">
            <a:off x="8353048" y="4913436"/>
            <a:ext cx="438150" cy="8611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75" name="向下箭號 166"/>
          <p:cNvSpPr/>
          <p:nvPr/>
        </p:nvSpPr>
        <p:spPr>
          <a:xfrm rot="18851723" flipV="1">
            <a:off x="6894742" y="4842127"/>
            <a:ext cx="438150" cy="103046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276" name="群組 275"/>
          <p:cNvGrpSpPr/>
          <p:nvPr/>
        </p:nvGrpSpPr>
        <p:grpSpPr>
          <a:xfrm>
            <a:off x="7400437" y="5809631"/>
            <a:ext cx="907572" cy="461665"/>
            <a:chOff x="4765592" y="6396335"/>
            <a:chExt cx="907572" cy="461665"/>
          </a:xfrm>
        </p:grpSpPr>
        <p:sp>
          <p:nvSpPr>
            <p:cNvPr id="277" name="矩形 276"/>
            <p:cNvSpPr/>
            <p:nvPr/>
          </p:nvSpPr>
          <p:spPr>
            <a:xfrm>
              <a:off x="4823114" y="6442783"/>
              <a:ext cx="720000" cy="36877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TW" altLang="en-US"/>
            </a:p>
          </p:txBody>
        </p:sp>
        <p:sp>
          <p:nvSpPr>
            <p:cNvPr id="278" name="文字方塊 277"/>
            <p:cNvSpPr txBox="1"/>
            <p:nvPr/>
          </p:nvSpPr>
          <p:spPr>
            <a:xfrm>
              <a:off x="4765592" y="6396335"/>
              <a:ext cx="907572" cy="461665"/>
            </a:xfrm>
            <a:prstGeom prst="rect">
              <a:avLst/>
            </a:prstGeom>
            <a:noFill/>
          </p:spPr>
          <p:txBody>
            <a:bodyPr wrap="square" rtlCol="0">
              <a:spAutoFit/>
            </a:bodyPr>
            <a:lstStyle/>
            <a:p>
              <a:pPr algn="ctr"/>
              <a:r>
                <a:rPr lang="en-US" altLang="zh-TW" sz="2400" dirty="0" err="1">
                  <a:solidFill>
                    <a:schemeClr val="bg1"/>
                  </a:solidFill>
                </a:rPr>
                <a:t>h</a:t>
              </a:r>
              <a:r>
                <a:rPr lang="en-US" altLang="zh-TW" sz="2400" baseline="30000" dirty="0" err="1">
                  <a:solidFill>
                    <a:schemeClr val="bg1"/>
                  </a:solidFill>
                </a:rPr>
                <a:t>t</a:t>
              </a:r>
              <a:endParaRPr lang="zh-TW" altLang="en-US" sz="2400" baseline="30000" dirty="0">
                <a:solidFill>
                  <a:schemeClr val="bg1"/>
                </a:solidFill>
              </a:endParaRPr>
            </a:p>
          </p:txBody>
        </p:sp>
      </p:grpSp>
      <p:grpSp>
        <p:nvGrpSpPr>
          <p:cNvPr id="282" name="群組 281"/>
          <p:cNvGrpSpPr/>
          <p:nvPr/>
        </p:nvGrpSpPr>
        <p:grpSpPr>
          <a:xfrm>
            <a:off x="9877762" y="2066473"/>
            <a:ext cx="907572" cy="461665"/>
            <a:chOff x="4775004" y="6396335"/>
            <a:chExt cx="907572" cy="461665"/>
          </a:xfrm>
        </p:grpSpPr>
        <p:sp>
          <p:nvSpPr>
            <p:cNvPr id="283" name="矩形 282"/>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4" name="文字方塊 283"/>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sp>
        <p:nvSpPr>
          <p:cNvPr id="285" name="手繪多邊形 2"/>
          <p:cNvSpPr/>
          <p:nvPr/>
        </p:nvSpPr>
        <p:spPr>
          <a:xfrm>
            <a:off x="8276126" y="2323473"/>
            <a:ext cx="1625600" cy="378228"/>
          </a:xfrm>
          <a:custGeom>
            <a:avLst/>
            <a:gdLst>
              <a:gd name="connsiteX0" fmla="*/ 0 w 1625600"/>
              <a:gd name="connsiteY0" fmla="*/ 378228 h 378228"/>
              <a:gd name="connsiteX1" fmla="*/ 508000 w 1625600"/>
              <a:gd name="connsiteY1" fmla="*/ 73428 h 378228"/>
              <a:gd name="connsiteX2" fmla="*/ 1625600 w 1625600"/>
              <a:gd name="connsiteY2" fmla="*/ 857 h 378228"/>
            </a:gdLst>
            <a:ahLst/>
            <a:cxnLst>
              <a:cxn ang="0">
                <a:pos x="connsiteX0" y="connsiteY0"/>
              </a:cxn>
              <a:cxn ang="0">
                <a:pos x="connsiteX1" y="connsiteY1"/>
              </a:cxn>
              <a:cxn ang="0">
                <a:pos x="connsiteX2" y="connsiteY2"/>
              </a:cxn>
            </a:cxnLst>
            <a:rect l="l" t="t" r="r" b="b"/>
            <a:pathLst>
              <a:path w="1625600" h="378228">
                <a:moveTo>
                  <a:pt x="0" y="378228"/>
                </a:moveTo>
                <a:cubicBezTo>
                  <a:pt x="118533" y="257275"/>
                  <a:pt x="237067" y="136323"/>
                  <a:pt x="508000" y="73428"/>
                </a:cubicBezTo>
                <a:cubicBezTo>
                  <a:pt x="778933" y="10533"/>
                  <a:pt x="1395791" y="-3981"/>
                  <a:pt x="1625600" y="857"/>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6" name="手繪多邊形 4"/>
          <p:cNvSpPr/>
          <p:nvPr/>
        </p:nvSpPr>
        <p:spPr>
          <a:xfrm>
            <a:off x="6374755" y="2352428"/>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7" name="手繪多邊形 110"/>
          <p:cNvSpPr/>
          <p:nvPr/>
        </p:nvSpPr>
        <p:spPr>
          <a:xfrm>
            <a:off x="5542979" y="2999941"/>
            <a:ext cx="1908007" cy="3101939"/>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88" name="直線單箭頭接點 287"/>
          <p:cNvCxnSpPr>
            <a:cxnSpLocks/>
          </p:cNvCxnSpPr>
          <p:nvPr/>
        </p:nvCxnSpPr>
        <p:spPr>
          <a:xfrm>
            <a:off x="8409430" y="2968794"/>
            <a:ext cx="88744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直線單箭頭接點 288"/>
          <p:cNvCxnSpPr>
            <a:cxnSpLocks/>
          </p:cNvCxnSpPr>
          <p:nvPr/>
        </p:nvCxnSpPr>
        <p:spPr>
          <a:xfrm flipH="1" flipV="1">
            <a:off x="9530730" y="3172713"/>
            <a:ext cx="0" cy="1230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文字方塊 90"/>
              <p:cNvSpPr txBox="1"/>
              <p:nvPr/>
            </p:nvSpPr>
            <p:spPr>
              <a:xfrm>
                <a:off x="3776332" y="3566571"/>
                <a:ext cx="3526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91" name="文字方塊 90"/>
              <p:cNvSpPr txBox="1">
                <a:spLocks noRot="1" noChangeAspect="1" noMove="1" noResize="1" noEditPoints="1" noAdjustHandles="1" noChangeArrowheads="1" noChangeShapeType="1" noTextEdit="1"/>
              </p:cNvSpPr>
              <p:nvPr/>
            </p:nvSpPr>
            <p:spPr>
              <a:xfrm>
                <a:off x="3776332" y="3566571"/>
                <a:ext cx="352661" cy="369332"/>
              </a:xfrm>
              <a:prstGeom prst="rect">
                <a:avLst/>
              </a:prstGeom>
              <a:blipFill>
                <a:blip r:embed="rId6"/>
                <a:stretch>
                  <a:fillRect l="-20690" r="-22414" b="-180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字方塊 91"/>
              <p:cNvSpPr txBox="1"/>
              <p:nvPr/>
            </p:nvSpPr>
            <p:spPr>
              <a:xfrm>
                <a:off x="5131469" y="2775597"/>
                <a:ext cx="3526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5131469" y="2775597"/>
                <a:ext cx="352661" cy="369332"/>
              </a:xfrm>
              <a:prstGeom prst="rect">
                <a:avLst/>
              </a:prstGeom>
              <a:blipFill>
                <a:blip r:embed="rId7"/>
                <a:stretch>
                  <a:fillRect l="-22414" r="-20690" b="-180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文字方塊 92"/>
              <p:cNvSpPr txBox="1"/>
              <p:nvPr/>
            </p:nvSpPr>
            <p:spPr>
              <a:xfrm>
                <a:off x="6690370" y="2754147"/>
                <a:ext cx="3526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93" name="文字方塊 92"/>
              <p:cNvSpPr txBox="1">
                <a:spLocks noRot="1" noChangeAspect="1" noMove="1" noResize="1" noEditPoints="1" noAdjustHandles="1" noChangeArrowheads="1" noChangeShapeType="1" noTextEdit="1"/>
              </p:cNvSpPr>
              <p:nvPr/>
            </p:nvSpPr>
            <p:spPr>
              <a:xfrm>
                <a:off x="6690370" y="2754147"/>
                <a:ext cx="352661" cy="369332"/>
              </a:xfrm>
              <a:prstGeom prst="rect">
                <a:avLst/>
              </a:prstGeom>
              <a:blipFill>
                <a:blip r:embed="rId8"/>
                <a:stretch>
                  <a:fillRect l="-22807" r="-22807" b="-1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字方塊 93"/>
              <p:cNvSpPr txBox="1"/>
              <p:nvPr/>
            </p:nvSpPr>
            <p:spPr>
              <a:xfrm>
                <a:off x="8003699" y="3575729"/>
                <a:ext cx="3526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8003699" y="3575729"/>
                <a:ext cx="352661" cy="369332"/>
              </a:xfrm>
              <a:prstGeom prst="rect">
                <a:avLst/>
              </a:prstGeom>
              <a:blipFill>
                <a:blip r:embed="rId9"/>
                <a:stretch>
                  <a:fillRect l="-22414" r="-20690" b="-1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字方塊 94"/>
              <p:cNvSpPr txBox="1"/>
              <p:nvPr/>
            </p:nvSpPr>
            <p:spPr>
              <a:xfrm>
                <a:off x="9362415" y="2754147"/>
                <a:ext cx="3526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95" name="文字方塊 94"/>
              <p:cNvSpPr txBox="1">
                <a:spLocks noRot="1" noChangeAspect="1" noMove="1" noResize="1" noEditPoints="1" noAdjustHandles="1" noChangeArrowheads="1" noChangeShapeType="1" noTextEdit="1"/>
              </p:cNvSpPr>
              <p:nvPr/>
            </p:nvSpPr>
            <p:spPr>
              <a:xfrm>
                <a:off x="9362415" y="2754147"/>
                <a:ext cx="352661" cy="369332"/>
              </a:xfrm>
              <a:prstGeom prst="rect">
                <a:avLst/>
              </a:prstGeom>
              <a:blipFill>
                <a:blip r:embed="rId10"/>
                <a:stretch>
                  <a:fillRect l="-22414" r="-20690" b="-18333"/>
                </a:stretch>
              </a:blipFill>
            </p:spPr>
            <p:txBody>
              <a:bodyPr/>
              <a:lstStyle/>
              <a:p>
                <a:r>
                  <a:rPr lang="zh-CN" altLang="en-US">
                    <a:noFill/>
                  </a:rPr>
                  <a:t> </a:t>
                </a:r>
              </a:p>
            </p:txBody>
          </p:sp>
        </mc:Fallback>
      </mc:AlternateContent>
      <p:pic>
        <p:nvPicPr>
          <p:cNvPr id="96" name="圖片 95"/>
          <p:cNvPicPr>
            <a:picLocks noChangeAspect="1"/>
          </p:cNvPicPr>
          <p:nvPr/>
        </p:nvPicPr>
        <p:blipFill>
          <a:blip r:embed="rId11"/>
          <a:stretch>
            <a:fillRect/>
          </a:stretch>
        </p:blipFill>
        <p:spPr>
          <a:xfrm>
            <a:off x="6724899" y="241500"/>
            <a:ext cx="1661549" cy="2147474"/>
          </a:xfrm>
          <a:prstGeom prst="rect">
            <a:avLst/>
          </a:prstGeom>
        </p:spPr>
      </p:pic>
      <p:sp>
        <p:nvSpPr>
          <p:cNvPr id="99" name="手繪多邊形 110"/>
          <p:cNvSpPr/>
          <p:nvPr/>
        </p:nvSpPr>
        <p:spPr>
          <a:xfrm>
            <a:off x="9763952" y="2963460"/>
            <a:ext cx="1908007" cy="3101939"/>
          </a:xfrm>
          <a:custGeom>
            <a:avLst/>
            <a:gdLst>
              <a:gd name="connsiteX0" fmla="*/ 0 w 1320800"/>
              <a:gd name="connsiteY0" fmla="*/ 0 h 3135086"/>
              <a:gd name="connsiteX1" fmla="*/ 362857 w 1320800"/>
              <a:gd name="connsiteY1" fmla="*/ 624114 h 3135086"/>
              <a:gd name="connsiteX2" fmla="*/ 508000 w 1320800"/>
              <a:gd name="connsiteY2" fmla="*/ 2409371 h 3135086"/>
              <a:gd name="connsiteX3" fmla="*/ 1320800 w 1320800"/>
              <a:gd name="connsiteY3" fmla="*/ 3135086 h 3135086"/>
            </a:gdLst>
            <a:ahLst/>
            <a:cxnLst>
              <a:cxn ang="0">
                <a:pos x="connsiteX0" y="connsiteY0"/>
              </a:cxn>
              <a:cxn ang="0">
                <a:pos x="connsiteX1" y="connsiteY1"/>
              </a:cxn>
              <a:cxn ang="0">
                <a:pos x="connsiteX2" y="connsiteY2"/>
              </a:cxn>
              <a:cxn ang="0">
                <a:pos x="connsiteX3" y="connsiteY3"/>
              </a:cxn>
            </a:cxnLst>
            <a:rect l="l" t="t" r="r" b="b"/>
            <a:pathLst>
              <a:path w="1320800" h="3135086">
                <a:moveTo>
                  <a:pt x="0" y="0"/>
                </a:moveTo>
                <a:cubicBezTo>
                  <a:pt x="139095" y="111276"/>
                  <a:pt x="278190" y="222552"/>
                  <a:pt x="362857" y="624114"/>
                </a:cubicBezTo>
                <a:cubicBezTo>
                  <a:pt x="447524" y="1025676"/>
                  <a:pt x="348343" y="1990876"/>
                  <a:pt x="508000" y="2409371"/>
                </a:cubicBezTo>
                <a:cubicBezTo>
                  <a:pt x="667657" y="2827866"/>
                  <a:pt x="994228" y="2981476"/>
                  <a:pt x="1320800" y="3135086"/>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文字方塊 101"/>
          <p:cNvSpPr txBox="1"/>
          <p:nvPr/>
        </p:nvSpPr>
        <p:spPr>
          <a:xfrm>
            <a:off x="9856246" y="5322285"/>
            <a:ext cx="907572" cy="461665"/>
          </a:xfrm>
          <a:prstGeom prst="rect">
            <a:avLst/>
          </a:prstGeom>
          <a:noFill/>
        </p:spPr>
        <p:txBody>
          <a:bodyPr wrap="square" rtlCol="0">
            <a:spAutoFit/>
          </a:bodyPr>
          <a:lstStyle/>
          <a:p>
            <a:pPr algn="ctr"/>
            <a:r>
              <a:rPr lang="en-US" altLang="zh-TW" sz="2400" err="1"/>
              <a:t>h</a:t>
            </a:r>
            <a:r>
              <a:rPr lang="en-US" altLang="zh-TW" sz="2400" baseline="30000" err="1"/>
              <a:t>t</a:t>
            </a:r>
            <a:r>
              <a:rPr lang="en-US" altLang="zh-TW" sz="2400" baseline="30000"/>
              <a:t>+1</a:t>
            </a:r>
            <a:endParaRPr lang="zh-TW" altLang="en-US" sz="2400" baseline="30000" dirty="0"/>
          </a:p>
        </p:txBody>
      </p:sp>
    </p:spTree>
    <p:extLst>
      <p:ext uri="{BB962C8B-B14F-4D97-AF65-F5344CB8AC3E}">
        <p14:creationId xmlns:p14="http://schemas.microsoft.com/office/powerpoint/2010/main" val="23374402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6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p:bldP spid="249" grpId="0" animBg="1"/>
      <p:bldP spid="251" grpId="0" animBg="1"/>
      <p:bldP spid="253" grpId="0" animBg="1"/>
      <p:bldP spid="254" grpId="0" animBg="1"/>
      <p:bldP spid="256" grpId="0" animBg="1"/>
      <p:bldP spid="262" grpId="0" animBg="1"/>
      <p:bldP spid="264" grpId="0" animBg="1"/>
      <p:bldP spid="265" grpId="0"/>
      <p:bldP spid="271" grpId="0" animBg="1"/>
      <p:bldP spid="272" grpId="0" animBg="1"/>
      <p:bldP spid="273" grpId="0" animBg="1"/>
      <p:bldP spid="274" grpId="0" animBg="1"/>
      <p:bldP spid="275" grpId="0" animBg="1"/>
      <p:bldP spid="285" grpId="0" animBg="1"/>
      <p:bldP spid="286" grpId="0" animBg="1"/>
      <p:bldP spid="93" grpId="0"/>
      <p:bldP spid="94" grpId="0"/>
      <p:bldP spid="95" grpId="0"/>
      <p:bldP spid="99" grpId="0" animBg="1"/>
      <p:bldP spid="10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Mismatch between Train and Test</a:t>
            </a:r>
            <a:endParaRPr lang="zh-TW" altLang="en-US" dirty="0"/>
          </a:p>
        </p:txBody>
      </p:sp>
      <p:sp>
        <p:nvSpPr>
          <p:cNvPr id="3" name="內容版面配置區 2"/>
          <p:cNvSpPr>
            <a:spLocks noGrp="1"/>
          </p:cNvSpPr>
          <p:nvPr>
            <p:ph idx="1"/>
          </p:nvPr>
        </p:nvSpPr>
        <p:spPr/>
        <p:txBody>
          <a:bodyPr/>
          <a:lstStyle/>
          <a:p>
            <a:pPr marL="0" indent="0">
              <a:buNone/>
            </a:pPr>
            <a:r>
              <a:rPr lang="en-US" altLang="zh-TW" b="1" i="1" u="sng" dirty="0"/>
              <a:t>Test</a:t>
            </a:r>
            <a:endParaRPr lang="zh-TW" altLang="en-US" b="1" i="1" u="sng" dirty="0"/>
          </a:p>
        </p:txBody>
      </p:sp>
      <p:sp>
        <p:nvSpPr>
          <p:cNvPr id="6" name="文字方塊 5"/>
          <p:cNvSpPr txBox="1"/>
          <p:nvPr/>
        </p:nvSpPr>
        <p:spPr>
          <a:xfrm>
            <a:off x="7215859" y="2261576"/>
            <a:ext cx="774700" cy="461665"/>
          </a:xfrm>
          <a:prstGeom prst="rect">
            <a:avLst/>
          </a:prstGeom>
          <a:noFill/>
        </p:spPr>
        <p:txBody>
          <a:bodyPr wrap="square" rtlCol="0">
            <a:spAutoFit/>
          </a:bodyPr>
          <a:lstStyle/>
          <a:p>
            <a:pPr algn="ctr"/>
            <a:r>
              <a:rPr lang="en-US" altLang="zh-TW" sz="2400" dirty="0"/>
              <a:t>with</a:t>
            </a:r>
            <a:endParaRPr lang="zh-TW" altLang="en-US" sz="2400" dirty="0"/>
          </a:p>
        </p:txBody>
      </p:sp>
      <p:sp>
        <p:nvSpPr>
          <p:cNvPr id="7" name="文字方塊 6"/>
          <p:cNvSpPr txBox="1"/>
          <p:nvPr/>
        </p:nvSpPr>
        <p:spPr>
          <a:xfrm>
            <a:off x="8974997" y="2276364"/>
            <a:ext cx="1207450" cy="461665"/>
          </a:xfrm>
          <a:prstGeom prst="rect">
            <a:avLst/>
          </a:prstGeom>
          <a:noFill/>
        </p:spPr>
        <p:txBody>
          <a:bodyPr wrap="square" rtlCol="0">
            <a:spAutoFit/>
          </a:bodyPr>
          <a:lstStyle/>
          <a:p>
            <a:pPr algn="ctr"/>
            <a:r>
              <a:rPr lang="en-US" altLang="zh-TW" sz="2400" dirty="0"/>
              <a:t>the rule</a:t>
            </a:r>
            <a:endParaRPr lang="zh-TW" altLang="en-US" sz="2400" dirty="0"/>
          </a:p>
        </p:txBody>
      </p:sp>
      <p:cxnSp>
        <p:nvCxnSpPr>
          <p:cNvPr id="15" name="直線單箭頭接點 14"/>
          <p:cNvCxnSpPr/>
          <p:nvPr/>
        </p:nvCxnSpPr>
        <p:spPr>
          <a:xfrm flipV="1">
            <a:off x="5863423" y="4061790"/>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7598427" y="4021421"/>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630848" y="4401581"/>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8" name="矩形 17"/>
          <p:cNvSpPr/>
          <p:nvPr/>
        </p:nvSpPr>
        <p:spPr>
          <a:xfrm>
            <a:off x="7365852" y="4369841"/>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19" name="直線單箭頭接點 18"/>
          <p:cNvCxnSpPr>
            <a:cxnSpLocks/>
            <a:stCxn id="17" idx="3"/>
          </p:cNvCxnSpPr>
          <p:nvPr/>
        </p:nvCxnSpPr>
        <p:spPr>
          <a:xfrm flipV="1">
            <a:off x="6096000" y="4680610"/>
            <a:ext cx="1239442"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5634334" y="5448529"/>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29" name="直線單箭頭接點 28"/>
          <p:cNvCxnSpPr>
            <a:cxnSpLocks/>
          </p:cNvCxnSpPr>
          <p:nvPr/>
        </p:nvCxnSpPr>
        <p:spPr>
          <a:xfrm flipV="1">
            <a:off x="5863423" y="5016025"/>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7384064" y="5421127"/>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31" name="直線單箭頭接點 30"/>
          <p:cNvCxnSpPr>
            <a:cxnSpLocks/>
          </p:cNvCxnSpPr>
          <p:nvPr/>
        </p:nvCxnSpPr>
        <p:spPr>
          <a:xfrm flipV="1">
            <a:off x="7613153" y="4988623"/>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5632590" y="3229064"/>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42" name="文字方塊 41"/>
          <p:cNvSpPr txBox="1"/>
          <p:nvPr/>
        </p:nvSpPr>
        <p:spPr>
          <a:xfrm>
            <a:off x="4504944" y="3175762"/>
            <a:ext cx="972851" cy="461665"/>
          </a:xfrm>
          <a:prstGeom prst="rect">
            <a:avLst/>
          </a:prstGeom>
          <a:noFill/>
        </p:spPr>
        <p:txBody>
          <a:bodyPr wrap="square" rtlCol="0">
            <a:spAutoFit/>
          </a:bodyPr>
          <a:lstStyle/>
          <a:p>
            <a:pPr algn="ctr"/>
            <a:r>
              <a:rPr lang="en-US" altLang="zh-TW" sz="2400" dirty="0"/>
              <a:t>abide</a:t>
            </a:r>
            <a:endParaRPr lang="zh-TW" altLang="en-US" sz="2400" dirty="0"/>
          </a:p>
        </p:txBody>
      </p:sp>
      <p:sp>
        <p:nvSpPr>
          <p:cNvPr id="44" name="橢圓 43"/>
          <p:cNvSpPr/>
          <p:nvPr/>
        </p:nvSpPr>
        <p:spPr>
          <a:xfrm>
            <a:off x="5720645" y="3637930"/>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5" name="橢圓 44"/>
          <p:cNvSpPr/>
          <p:nvPr/>
        </p:nvSpPr>
        <p:spPr>
          <a:xfrm>
            <a:off x="5717529" y="3285381"/>
            <a:ext cx="291789" cy="29178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46" name="直線單箭頭接點 45"/>
          <p:cNvCxnSpPr>
            <a:cxnSpLocks/>
          </p:cNvCxnSpPr>
          <p:nvPr/>
        </p:nvCxnSpPr>
        <p:spPr>
          <a:xfrm flipV="1">
            <a:off x="6977322" y="4999115"/>
            <a:ext cx="381999" cy="449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7361063" y="3224452"/>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59" name="文字方塊 58"/>
          <p:cNvSpPr txBox="1"/>
          <p:nvPr/>
        </p:nvSpPr>
        <p:spPr>
          <a:xfrm>
            <a:off x="6551604" y="3171150"/>
            <a:ext cx="807716" cy="461665"/>
          </a:xfrm>
          <a:prstGeom prst="rect">
            <a:avLst/>
          </a:prstGeom>
          <a:noFill/>
        </p:spPr>
        <p:txBody>
          <a:bodyPr wrap="square" rtlCol="0">
            <a:spAutoFit/>
          </a:bodyPr>
          <a:lstStyle/>
          <a:p>
            <a:pPr algn="ctr"/>
            <a:r>
              <a:rPr lang="en-US" altLang="zh-TW" sz="2400" dirty="0"/>
              <a:t>with</a:t>
            </a:r>
            <a:endParaRPr lang="zh-TW" altLang="en-US" sz="2400" dirty="0"/>
          </a:p>
        </p:txBody>
      </p:sp>
      <p:sp>
        <p:nvSpPr>
          <p:cNvPr id="60" name="文字方塊 59"/>
          <p:cNvSpPr txBox="1"/>
          <p:nvPr/>
        </p:nvSpPr>
        <p:spPr>
          <a:xfrm>
            <a:off x="6638287" y="3607292"/>
            <a:ext cx="721033" cy="461665"/>
          </a:xfrm>
          <a:prstGeom prst="rect">
            <a:avLst/>
          </a:prstGeom>
          <a:noFill/>
        </p:spPr>
        <p:txBody>
          <a:bodyPr wrap="square" rtlCol="0">
            <a:spAutoFit/>
          </a:bodyPr>
          <a:lstStyle/>
          <a:p>
            <a:pPr algn="ctr"/>
            <a:r>
              <a:rPr lang="en-US" altLang="zh-TW" sz="2400" dirty="0"/>
              <a:t>by</a:t>
            </a:r>
            <a:endParaRPr lang="zh-TW" altLang="en-US" sz="2400" dirty="0"/>
          </a:p>
        </p:txBody>
      </p:sp>
      <p:sp>
        <p:nvSpPr>
          <p:cNvPr id="61" name="橢圓 60"/>
          <p:cNvSpPr/>
          <p:nvPr/>
        </p:nvSpPr>
        <p:spPr>
          <a:xfrm>
            <a:off x="7445729" y="3637427"/>
            <a:ext cx="291789" cy="291789"/>
          </a:xfrm>
          <a:prstGeom prst="ellipse">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62" name="橢圓 61"/>
          <p:cNvSpPr/>
          <p:nvPr/>
        </p:nvSpPr>
        <p:spPr>
          <a:xfrm>
            <a:off x="7445729" y="3285380"/>
            <a:ext cx="291789" cy="291789"/>
          </a:xfrm>
          <a:prstGeom prst="ellipse">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63" name="直線單箭頭接點 62"/>
          <p:cNvCxnSpPr/>
          <p:nvPr/>
        </p:nvCxnSpPr>
        <p:spPr>
          <a:xfrm flipV="1">
            <a:off x="9378566" y="4017367"/>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9145991" y="4365787"/>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65" name="直線單箭頭接點 64"/>
          <p:cNvCxnSpPr>
            <a:cxnSpLocks/>
          </p:cNvCxnSpPr>
          <p:nvPr/>
        </p:nvCxnSpPr>
        <p:spPr>
          <a:xfrm flipV="1">
            <a:off x="7876139" y="4676556"/>
            <a:ext cx="1239442"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9164203" y="5417073"/>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67" name="直線單箭頭接點 66"/>
          <p:cNvCxnSpPr>
            <a:cxnSpLocks/>
          </p:cNvCxnSpPr>
          <p:nvPr/>
        </p:nvCxnSpPr>
        <p:spPr>
          <a:xfrm flipV="1">
            <a:off x="9393292" y="4984569"/>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8542113" y="5418516"/>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69" name="橢圓 68"/>
          <p:cNvSpPr/>
          <p:nvPr/>
        </p:nvSpPr>
        <p:spPr>
          <a:xfrm>
            <a:off x="8631512" y="5672970"/>
            <a:ext cx="291789" cy="291789"/>
          </a:xfrm>
          <a:prstGeom prst="ellipse">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1" name="文字方塊 70"/>
          <p:cNvSpPr txBox="1"/>
          <p:nvPr/>
        </p:nvSpPr>
        <p:spPr>
          <a:xfrm>
            <a:off x="8337205" y="6243129"/>
            <a:ext cx="871482" cy="461665"/>
          </a:xfrm>
          <a:prstGeom prst="rect">
            <a:avLst/>
          </a:prstGeom>
          <a:noFill/>
        </p:spPr>
        <p:txBody>
          <a:bodyPr wrap="square" rtlCol="0">
            <a:spAutoFit/>
          </a:bodyPr>
          <a:lstStyle/>
          <a:p>
            <a:pPr algn="ctr"/>
            <a:r>
              <a:rPr lang="en-US" altLang="zh-TW" sz="2400" dirty="0"/>
              <a:t>with</a:t>
            </a:r>
            <a:endParaRPr lang="zh-TW" altLang="en-US" sz="2400" dirty="0"/>
          </a:p>
        </p:txBody>
      </p:sp>
      <p:sp>
        <p:nvSpPr>
          <p:cNvPr id="72" name="矩形 71"/>
          <p:cNvSpPr/>
          <p:nvPr/>
        </p:nvSpPr>
        <p:spPr>
          <a:xfrm>
            <a:off x="9141202" y="3220398"/>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73" name="文字方塊 72"/>
          <p:cNvSpPr txBox="1"/>
          <p:nvPr/>
        </p:nvSpPr>
        <p:spPr>
          <a:xfrm>
            <a:off x="8196810" y="3167096"/>
            <a:ext cx="942649" cy="369332"/>
          </a:xfrm>
          <a:prstGeom prst="rect">
            <a:avLst/>
          </a:prstGeom>
          <a:noFill/>
        </p:spPr>
        <p:txBody>
          <a:bodyPr wrap="square" rtlCol="0">
            <a:spAutoFit/>
          </a:bodyPr>
          <a:lstStyle/>
          <a:p>
            <a:pPr algn="ctr"/>
            <a:r>
              <a:rPr lang="en-US" altLang="zh-TW" dirty="0"/>
              <a:t>the rule</a:t>
            </a:r>
            <a:endParaRPr lang="zh-TW" altLang="en-US" dirty="0"/>
          </a:p>
        </p:txBody>
      </p:sp>
      <p:sp>
        <p:nvSpPr>
          <p:cNvPr id="75" name="橢圓 74"/>
          <p:cNvSpPr/>
          <p:nvPr/>
        </p:nvSpPr>
        <p:spPr>
          <a:xfrm>
            <a:off x="9250977" y="3651073"/>
            <a:ext cx="291789" cy="291789"/>
          </a:xfrm>
          <a:prstGeom prst="ellipse">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6" name="橢圓 75"/>
          <p:cNvSpPr/>
          <p:nvPr/>
        </p:nvSpPr>
        <p:spPr>
          <a:xfrm>
            <a:off x="9234969" y="3282443"/>
            <a:ext cx="291789" cy="29178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78" name="直線單箭頭接點 77"/>
          <p:cNvCxnSpPr>
            <a:cxnSpLocks/>
          </p:cNvCxnSpPr>
          <p:nvPr/>
        </p:nvCxnSpPr>
        <p:spPr>
          <a:xfrm flipV="1">
            <a:off x="8772946" y="4981335"/>
            <a:ext cx="381999" cy="449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cxnSpLocks/>
          </p:cNvCxnSpPr>
          <p:nvPr/>
        </p:nvCxnSpPr>
        <p:spPr>
          <a:xfrm>
            <a:off x="6071257" y="2735725"/>
            <a:ext cx="908068" cy="2686844"/>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文字方塊 76"/>
          <p:cNvSpPr txBox="1"/>
          <p:nvPr/>
        </p:nvSpPr>
        <p:spPr>
          <a:xfrm>
            <a:off x="5234095" y="2274060"/>
            <a:ext cx="1016677" cy="461665"/>
          </a:xfrm>
          <a:prstGeom prst="rect">
            <a:avLst/>
          </a:prstGeom>
          <a:noFill/>
        </p:spPr>
        <p:txBody>
          <a:bodyPr wrap="square" rtlCol="0">
            <a:spAutoFit/>
          </a:bodyPr>
          <a:lstStyle/>
          <a:p>
            <a:pPr algn="ctr"/>
            <a:r>
              <a:rPr lang="en-US" altLang="zh-TW" sz="2400" dirty="0"/>
              <a:t>abide</a:t>
            </a:r>
            <a:endParaRPr lang="zh-TW" altLang="en-US" sz="2400" dirty="0"/>
          </a:p>
        </p:txBody>
      </p:sp>
      <p:cxnSp>
        <p:nvCxnSpPr>
          <p:cNvPr id="83" name="直線單箭頭接點 82"/>
          <p:cNvCxnSpPr>
            <a:cxnSpLocks/>
          </p:cNvCxnSpPr>
          <p:nvPr/>
        </p:nvCxnSpPr>
        <p:spPr>
          <a:xfrm>
            <a:off x="7758145" y="2620731"/>
            <a:ext cx="968024" cy="2802306"/>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6737052" y="5429153"/>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85" name="橢圓 84"/>
          <p:cNvSpPr/>
          <p:nvPr/>
        </p:nvSpPr>
        <p:spPr>
          <a:xfrm>
            <a:off x="6814071" y="5692346"/>
            <a:ext cx="291789" cy="291789"/>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8" name="文字方塊 87"/>
          <p:cNvSpPr txBox="1"/>
          <p:nvPr/>
        </p:nvSpPr>
        <p:spPr>
          <a:xfrm>
            <a:off x="6442046" y="6275055"/>
            <a:ext cx="1003683" cy="461665"/>
          </a:xfrm>
          <a:prstGeom prst="rect">
            <a:avLst/>
          </a:prstGeom>
          <a:noFill/>
        </p:spPr>
        <p:txBody>
          <a:bodyPr wrap="square" rtlCol="0">
            <a:spAutoFit/>
          </a:bodyPr>
          <a:lstStyle/>
          <a:p>
            <a:pPr algn="ctr"/>
            <a:r>
              <a:rPr lang="en-US" altLang="zh-TW" sz="2400" dirty="0"/>
              <a:t>abide</a:t>
            </a:r>
            <a:endParaRPr lang="zh-TW" altLang="en-US" sz="2400" dirty="0"/>
          </a:p>
        </p:txBody>
      </p:sp>
      <p:sp>
        <p:nvSpPr>
          <p:cNvPr id="10" name="文字方塊 9"/>
          <p:cNvSpPr txBox="1"/>
          <p:nvPr/>
        </p:nvSpPr>
        <p:spPr>
          <a:xfrm>
            <a:off x="1241210" y="2500498"/>
            <a:ext cx="2563582" cy="830997"/>
          </a:xfrm>
          <a:prstGeom prst="rect">
            <a:avLst/>
          </a:prstGeom>
          <a:noFill/>
        </p:spPr>
        <p:txBody>
          <a:bodyPr wrap="square" rtlCol="0">
            <a:spAutoFit/>
          </a:bodyPr>
          <a:lstStyle/>
          <a:p>
            <a:r>
              <a:rPr lang="en-US" altLang="zh-TW" sz="2400" dirty="0"/>
              <a:t>We do not know the reference</a:t>
            </a:r>
            <a:endParaRPr lang="zh-TW" altLang="en-US" sz="2400" dirty="0"/>
          </a:p>
        </p:txBody>
      </p:sp>
      <p:sp>
        <p:nvSpPr>
          <p:cNvPr id="91" name="文字方塊 90"/>
          <p:cNvSpPr txBox="1"/>
          <p:nvPr/>
        </p:nvSpPr>
        <p:spPr>
          <a:xfrm>
            <a:off x="1206133" y="3526506"/>
            <a:ext cx="2563582" cy="1569660"/>
          </a:xfrm>
          <a:prstGeom prst="rect">
            <a:avLst/>
          </a:prstGeom>
          <a:noFill/>
        </p:spPr>
        <p:txBody>
          <a:bodyPr wrap="square" rtlCol="0">
            <a:spAutoFit/>
          </a:bodyPr>
          <a:lstStyle/>
          <a:p>
            <a:r>
              <a:rPr lang="en-US" altLang="zh-TW" sz="2400" dirty="0"/>
              <a:t>Testing: The inputs are the outputs of the last time step.</a:t>
            </a:r>
            <a:endParaRPr lang="zh-TW" altLang="en-US" sz="2400" dirty="0"/>
          </a:p>
        </p:txBody>
      </p:sp>
      <p:cxnSp>
        <p:nvCxnSpPr>
          <p:cNvPr id="79" name="直線單箭頭接點 78"/>
          <p:cNvCxnSpPr>
            <a:cxnSpLocks/>
          </p:cNvCxnSpPr>
          <p:nvPr/>
        </p:nvCxnSpPr>
        <p:spPr>
          <a:xfrm flipV="1">
            <a:off x="5863422" y="2687581"/>
            <a:ext cx="0" cy="454115"/>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cxnSpLocks/>
          </p:cNvCxnSpPr>
          <p:nvPr/>
        </p:nvCxnSpPr>
        <p:spPr>
          <a:xfrm flipV="1">
            <a:off x="7591622" y="2687580"/>
            <a:ext cx="0" cy="454115"/>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cxnSpLocks/>
          </p:cNvCxnSpPr>
          <p:nvPr/>
        </p:nvCxnSpPr>
        <p:spPr>
          <a:xfrm flipV="1">
            <a:off x="9372035" y="2681216"/>
            <a:ext cx="0" cy="454115"/>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8E9606DA-AA94-4704-882D-3197BB4B8EA8}"/>
              </a:ext>
            </a:extLst>
          </p:cNvPr>
          <p:cNvSpPr/>
          <p:nvPr/>
        </p:nvSpPr>
        <p:spPr>
          <a:xfrm>
            <a:off x="4222747" y="4410211"/>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89" name="直線單箭頭接點 18">
            <a:extLst>
              <a:ext uri="{FF2B5EF4-FFF2-40B4-BE49-F238E27FC236}">
                <a16:creationId xmlns:a16="http://schemas.microsoft.com/office/drawing/2014/main" id="{69F467F5-E85B-4274-AC2D-81849D60E6BA}"/>
              </a:ext>
            </a:extLst>
          </p:cNvPr>
          <p:cNvCxnSpPr>
            <a:cxnSpLocks/>
            <a:stCxn id="87" idx="3"/>
            <a:endCxn id="17" idx="1"/>
          </p:cNvCxnSpPr>
          <p:nvPr/>
        </p:nvCxnSpPr>
        <p:spPr>
          <a:xfrm flipV="1">
            <a:off x="4687900" y="4704488"/>
            <a:ext cx="942948" cy="863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D2E1D3E-291E-4141-B0EC-D85697CBD9A2}"/>
              </a:ext>
            </a:extLst>
          </p:cNvPr>
          <p:cNvSpPr txBox="1"/>
          <p:nvPr/>
        </p:nvSpPr>
        <p:spPr>
          <a:xfrm>
            <a:off x="1179094" y="5535805"/>
            <a:ext cx="2823099" cy="738664"/>
          </a:xfrm>
          <a:prstGeom prst="rect">
            <a:avLst/>
          </a:prstGeom>
          <a:noFill/>
        </p:spPr>
        <p:txBody>
          <a:bodyPr wrap="square" rtlCol="0">
            <a:spAutoFit/>
          </a:bodyPr>
          <a:lstStyle/>
          <a:p>
            <a:r>
              <a:rPr lang="en-US" altLang="zh-CN" sz="2400" dirty="0"/>
              <a:t>Exposure bias</a:t>
            </a:r>
          </a:p>
          <a:p>
            <a:endParaRPr lang="zh-CN" altLang="en-US" dirty="0"/>
          </a:p>
        </p:txBody>
      </p:sp>
      <p:sp>
        <p:nvSpPr>
          <p:cNvPr id="90" name="文字方塊 41">
            <a:extLst>
              <a:ext uri="{FF2B5EF4-FFF2-40B4-BE49-F238E27FC236}">
                <a16:creationId xmlns:a16="http://schemas.microsoft.com/office/drawing/2014/main" id="{7EEF6374-D135-4BB7-A89C-90FC43CDF128}"/>
              </a:ext>
            </a:extLst>
          </p:cNvPr>
          <p:cNvSpPr txBox="1"/>
          <p:nvPr/>
        </p:nvSpPr>
        <p:spPr>
          <a:xfrm>
            <a:off x="4312002" y="3541531"/>
            <a:ext cx="1173186" cy="461665"/>
          </a:xfrm>
          <a:prstGeom prst="rect">
            <a:avLst/>
          </a:prstGeom>
          <a:noFill/>
        </p:spPr>
        <p:txBody>
          <a:bodyPr wrap="square" rtlCol="0">
            <a:spAutoFit/>
          </a:bodyPr>
          <a:lstStyle/>
          <a:p>
            <a:pPr algn="ctr"/>
            <a:r>
              <a:rPr lang="en-US" altLang="zh-TW" sz="2400" dirty="0"/>
              <a:t>comply</a:t>
            </a:r>
            <a:endParaRPr lang="zh-TW" altLang="en-US" sz="2400" dirty="0"/>
          </a:p>
        </p:txBody>
      </p:sp>
      <p:sp>
        <p:nvSpPr>
          <p:cNvPr id="93" name="文字方塊 72">
            <a:extLst>
              <a:ext uri="{FF2B5EF4-FFF2-40B4-BE49-F238E27FC236}">
                <a16:creationId xmlns:a16="http://schemas.microsoft.com/office/drawing/2014/main" id="{055C3F7F-0540-437B-9281-31BFAB0F09CD}"/>
              </a:ext>
            </a:extLst>
          </p:cNvPr>
          <p:cNvSpPr txBox="1"/>
          <p:nvPr/>
        </p:nvSpPr>
        <p:spPr>
          <a:xfrm>
            <a:off x="8248226" y="3612301"/>
            <a:ext cx="942649" cy="369332"/>
          </a:xfrm>
          <a:prstGeom prst="rect">
            <a:avLst/>
          </a:prstGeom>
          <a:noFill/>
        </p:spPr>
        <p:txBody>
          <a:bodyPr wrap="square" rtlCol="0">
            <a:spAutoFit/>
          </a:bodyPr>
          <a:lstStyle/>
          <a:p>
            <a:pPr algn="ctr"/>
            <a:r>
              <a:rPr lang="en-US" altLang="zh-TW" dirty="0"/>
              <a:t>the law</a:t>
            </a:r>
            <a:endParaRPr lang="zh-TW" altLang="en-US" dirty="0"/>
          </a:p>
        </p:txBody>
      </p:sp>
    </p:spTree>
    <p:extLst>
      <p:ext uri="{BB962C8B-B14F-4D97-AF65-F5344CB8AC3E}">
        <p14:creationId xmlns:p14="http://schemas.microsoft.com/office/powerpoint/2010/main" val="293783719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Teacher- forcing</a:t>
            </a:r>
            <a:endParaRPr lang="zh-TW" altLang="en-US" dirty="0"/>
          </a:p>
        </p:txBody>
      </p:sp>
      <p:sp>
        <p:nvSpPr>
          <p:cNvPr id="3" name="內容版面配置區 2"/>
          <p:cNvSpPr>
            <a:spLocks noGrp="1"/>
          </p:cNvSpPr>
          <p:nvPr>
            <p:ph idx="1"/>
          </p:nvPr>
        </p:nvSpPr>
        <p:spPr/>
        <p:txBody>
          <a:bodyPr/>
          <a:lstStyle/>
          <a:p>
            <a:pPr marL="0" indent="0">
              <a:buNone/>
            </a:pPr>
            <a:r>
              <a:rPr lang="en-US" altLang="zh-TW" b="1" i="1" u="sng" dirty="0"/>
              <a:t>Test</a:t>
            </a:r>
            <a:endParaRPr lang="zh-TW" altLang="en-US" b="1" i="1" u="sng" dirty="0"/>
          </a:p>
        </p:txBody>
      </p:sp>
      <p:sp>
        <p:nvSpPr>
          <p:cNvPr id="6" name="文字方塊 5"/>
          <p:cNvSpPr txBox="1"/>
          <p:nvPr/>
        </p:nvSpPr>
        <p:spPr>
          <a:xfrm>
            <a:off x="7215859" y="2261576"/>
            <a:ext cx="774700" cy="461665"/>
          </a:xfrm>
          <a:prstGeom prst="rect">
            <a:avLst/>
          </a:prstGeom>
          <a:noFill/>
        </p:spPr>
        <p:txBody>
          <a:bodyPr wrap="square" rtlCol="0">
            <a:spAutoFit/>
          </a:bodyPr>
          <a:lstStyle/>
          <a:p>
            <a:pPr algn="ctr"/>
            <a:r>
              <a:rPr lang="en-US" altLang="zh-TW" sz="2400" dirty="0"/>
              <a:t>by</a:t>
            </a:r>
            <a:endParaRPr lang="zh-TW" altLang="en-US" sz="2400" dirty="0"/>
          </a:p>
        </p:txBody>
      </p:sp>
      <p:sp>
        <p:nvSpPr>
          <p:cNvPr id="7" name="文字方塊 6"/>
          <p:cNvSpPr txBox="1"/>
          <p:nvPr/>
        </p:nvSpPr>
        <p:spPr>
          <a:xfrm>
            <a:off x="8974997" y="2276364"/>
            <a:ext cx="1207450" cy="461665"/>
          </a:xfrm>
          <a:prstGeom prst="rect">
            <a:avLst/>
          </a:prstGeom>
          <a:noFill/>
        </p:spPr>
        <p:txBody>
          <a:bodyPr wrap="square" rtlCol="0">
            <a:spAutoFit/>
          </a:bodyPr>
          <a:lstStyle/>
          <a:p>
            <a:pPr algn="ctr"/>
            <a:r>
              <a:rPr lang="en-US" altLang="zh-TW" sz="2400" dirty="0"/>
              <a:t>the law</a:t>
            </a:r>
            <a:endParaRPr lang="zh-TW" altLang="en-US" sz="2400" dirty="0"/>
          </a:p>
        </p:txBody>
      </p:sp>
      <p:cxnSp>
        <p:nvCxnSpPr>
          <p:cNvPr id="15" name="直線單箭頭接點 14"/>
          <p:cNvCxnSpPr/>
          <p:nvPr/>
        </p:nvCxnSpPr>
        <p:spPr>
          <a:xfrm flipV="1">
            <a:off x="5863423" y="4061790"/>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7598427" y="4021421"/>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630848" y="4401581"/>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8" name="矩形 17"/>
          <p:cNvSpPr/>
          <p:nvPr/>
        </p:nvSpPr>
        <p:spPr>
          <a:xfrm>
            <a:off x="7365852" y="4369841"/>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19" name="直線單箭頭接點 18"/>
          <p:cNvCxnSpPr>
            <a:cxnSpLocks/>
            <a:stCxn id="17" idx="3"/>
          </p:cNvCxnSpPr>
          <p:nvPr/>
        </p:nvCxnSpPr>
        <p:spPr>
          <a:xfrm flipV="1">
            <a:off x="6096000" y="4680610"/>
            <a:ext cx="1239442"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5634334" y="5448529"/>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29" name="直線單箭頭接點 28"/>
          <p:cNvCxnSpPr>
            <a:cxnSpLocks/>
          </p:cNvCxnSpPr>
          <p:nvPr/>
        </p:nvCxnSpPr>
        <p:spPr>
          <a:xfrm flipV="1">
            <a:off x="5863423" y="5016025"/>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7384064" y="5421127"/>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31" name="直線單箭頭接點 30"/>
          <p:cNvCxnSpPr>
            <a:cxnSpLocks/>
          </p:cNvCxnSpPr>
          <p:nvPr/>
        </p:nvCxnSpPr>
        <p:spPr>
          <a:xfrm flipV="1">
            <a:off x="7613153" y="4988623"/>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5632590" y="3229064"/>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42" name="文字方塊 41"/>
          <p:cNvSpPr txBox="1"/>
          <p:nvPr/>
        </p:nvSpPr>
        <p:spPr>
          <a:xfrm>
            <a:off x="4504944" y="3175762"/>
            <a:ext cx="972851" cy="461665"/>
          </a:xfrm>
          <a:prstGeom prst="rect">
            <a:avLst/>
          </a:prstGeom>
          <a:noFill/>
        </p:spPr>
        <p:txBody>
          <a:bodyPr wrap="square" rtlCol="0">
            <a:spAutoFit/>
          </a:bodyPr>
          <a:lstStyle/>
          <a:p>
            <a:pPr algn="ctr"/>
            <a:r>
              <a:rPr lang="en-US" altLang="zh-TW" sz="2400" dirty="0"/>
              <a:t>abide</a:t>
            </a:r>
            <a:endParaRPr lang="zh-TW" altLang="en-US" sz="2400" dirty="0"/>
          </a:p>
        </p:txBody>
      </p:sp>
      <p:sp>
        <p:nvSpPr>
          <p:cNvPr id="44" name="橢圓 43"/>
          <p:cNvSpPr/>
          <p:nvPr/>
        </p:nvSpPr>
        <p:spPr>
          <a:xfrm>
            <a:off x="5720645" y="3637930"/>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5" name="橢圓 44"/>
          <p:cNvSpPr/>
          <p:nvPr/>
        </p:nvSpPr>
        <p:spPr>
          <a:xfrm>
            <a:off x="5717529" y="3285381"/>
            <a:ext cx="291789" cy="29178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46" name="直線單箭頭接點 45"/>
          <p:cNvCxnSpPr>
            <a:cxnSpLocks/>
          </p:cNvCxnSpPr>
          <p:nvPr/>
        </p:nvCxnSpPr>
        <p:spPr>
          <a:xfrm flipV="1">
            <a:off x="6977322" y="4999115"/>
            <a:ext cx="381999" cy="449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7361063" y="3224452"/>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59" name="文字方塊 58"/>
          <p:cNvSpPr txBox="1"/>
          <p:nvPr/>
        </p:nvSpPr>
        <p:spPr>
          <a:xfrm>
            <a:off x="6602780" y="3171150"/>
            <a:ext cx="756540" cy="461665"/>
          </a:xfrm>
          <a:prstGeom prst="rect">
            <a:avLst/>
          </a:prstGeom>
          <a:noFill/>
        </p:spPr>
        <p:txBody>
          <a:bodyPr wrap="square" rtlCol="0">
            <a:spAutoFit/>
          </a:bodyPr>
          <a:lstStyle/>
          <a:p>
            <a:pPr algn="ctr"/>
            <a:r>
              <a:rPr lang="en-US" altLang="zh-TW" sz="2400" dirty="0"/>
              <a:t>by</a:t>
            </a:r>
            <a:endParaRPr lang="zh-TW" altLang="en-US" sz="2400" dirty="0"/>
          </a:p>
        </p:txBody>
      </p:sp>
      <p:sp>
        <p:nvSpPr>
          <p:cNvPr id="60" name="文字方塊 59"/>
          <p:cNvSpPr txBox="1"/>
          <p:nvPr/>
        </p:nvSpPr>
        <p:spPr>
          <a:xfrm>
            <a:off x="6601040" y="3607292"/>
            <a:ext cx="758280" cy="461665"/>
          </a:xfrm>
          <a:prstGeom prst="rect">
            <a:avLst/>
          </a:prstGeom>
          <a:noFill/>
        </p:spPr>
        <p:txBody>
          <a:bodyPr wrap="square" rtlCol="0">
            <a:spAutoFit/>
          </a:bodyPr>
          <a:lstStyle/>
          <a:p>
            <a:pPr algn="ctr"/>
            <a:r>
              <a:rPr lang="en-US" altLang="zh-TW" sz="2400" dirty="0"/>
              <a:t>with</a:t>
            </a:r>
            <a:endParaRPr lang="zh-TW" altLang="en-US" sz="2400" dirty="0"/>
          </a:p>
        </p:txBody>
      </p:sp>
      <p:sp>
        <p:nvSpPr>
          <p:cNvPr id="61" name="橢圓 60"/>
          <p:cNvSpPr/>
          <p:nvPr/>
        </p:nvSpPr>
        <p:spPr>
          <a:xfrm>
            <a:off x="7445729" y="3637427"/>
            <a:ext cx="291789" cy="291789"/>
          </a:xfrm>
          <a:prstGeom prst="ellipse">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62" name="橢圓 61"/>
          <p:cNvSpPr/>
          <p:nvPr/>
        </p:nvSpPr>
        <p:spPr>
          <a:xfrm>
            <a:off x="7445729" y="3285380"/>
            <a:ext cx="291789" cy="291789"/>
          </a:xfrm>
          <a:prstGeom prst="ellipse">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63" name="直線單箭頭接點 62"/>
          <p:cNvCxnSpPr/>
          <p:nvPr/>
        </p:nvCxnSpPr>
        <p:spPr>
          <a:xfrm flipV="1">
            <a:off x="9378566" y="4017367"/>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9145991" y="4365787"/>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65" name="直線單箭頭接點 64"/>
          <p:cNvCxnSpPr>
            <a:cxnSpLocks/>
          </p:cNvCxnSpPr>
          <p:nvPr/>
        </p:nvCxnSpPr>
        <p:spPr>
          <a:xfrm flipV="1">
            <a:off x="7876139" y="4676556"/>
            <a:ext cx="1239442"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9164203" y="5417073"/>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67" name="直線單箭頭接點 66"/>
          <p:cNvCxnSpPr>
            <a:cxnSpLocks/>
          </p:cNvCxnSpPr>
          <p:nvPr/>
        </p:nvCxnSpPr>
        <p:spPr>
          <a:xfrm flipV="1">
            <a:off x="9393292" y="4984569"/>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8542113" y="5418516"/>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69" name="橢圓 68"/>
          <p:cNvSpPr/>
          <p:nvPr/>
        </p:nvSpPr>
        <p:spPr>
          <a:xfrm>
            <a:off x="8631512" y="5672970"/>
            <a:ext cx="291789" cy="291789"/>
          </a:xfrm>
          <a:prstGeom prst="ellipse">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71" name="文字方塊 70"/>
          <p:cNvSpPr txBox="1"/>
          <p:nvPr/>
        </p:nvSpPr>
        <p:spPr>
          <a:xfrm>
            <a:off x="8337205" y="6243129"/>
            <a:ext cx="871482" cy="461665"/>
          </a:xfrm>
          <a:prstGeom prst="rect">
            <a:avLst/>
          </a:prstGeom>
          <a:noFill/>
        </p:spPr>
        <p:txBody>
          <a:bodyPr wrap="square" rtlCol="0">
            <a:spAutoFit/>
          </a:bodyPr>
          <a:lstStyle/>
          <a:p>
            <a:pPr algn="ctr"/>
            <a:r>
              <a:rPr lang="en-US" altLang="zh-TW" sz="2400" dirty="0"/>
              <a:t>by</a:t>
            </a:r>
            <a:endParaRPr lang="zh-TW" altLang="en-US" sz="2400" dirty="0"/>
          </a:p>
        </p:txBody>
      </p:sp>
      <p:sp>
        <p:nvSpPr>
          <p:cNvPr id="72" name="矩形 71"/>
          <p:cNvSpPr/>
          <p:nvPr/>
        </p:nvSpPr>
        <p:spPr>
          <a:xfrm>
            <a:off x="9141202" y="3220398"/>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73" name="文字方塊 72"/>
          <p:cNvSpPr txBox="1"/>
          <p:nvPr/>
        </p:nvSpPr>
        <p:spPr>
          <a:xfrm>
            <a:off x="8190665" y="3175249"/>
            <a:ext cx="1027860" cy="369332"/>
          </a:xfrm>
          <a:prstGeom prst="rect">
            <a:avLst/>
          </a:prstGeom>
          <a:noFill/>
        </p:spPr>
        <p:txBody>
          <a:bodyPr wrap="square" rtlCol="0">
            <a:spAutoFit/>
          </a:bodyPr>
          <a:lstStyle/>
          <a:p>
            <a:pPr algn="ctr"/>
            <a:r>
              <a:rPr lang="en-US" altLang="zh-TW" dirty="0"/>
              <a:t>the law</a:t>
            </a:r>
            <a:endParaRPr lang="zh-TW" altLang="en-US" dirty="0"/>
          </a:p>
        </p:txBody>
      </p:sp>
      <p:sp>
        <p:nvSpPr>
          <p:cNvPr id="74" name="文字方塊 73"/>
          <p:cNvSpPr txBox="1"/>
          <p:nvPr/>
        </p:nvSpPr>
        <p:spPr>
          <a:xfrm>
            <a:off x="8128597" y="3612430"/>
            <a:ext cx="1117193" cy="369332"/>
          </a:xfrm>
          <a:prstGeom prst="rect">
            <a:avLst/>
          </a:prstGeom>
          <a:noFill/>
        </p:spPr>
        <p:txBody>
          <a:bodyPr wrap="square" rtlCol="0">
            <a:spAutoFit/>
          </a:bodyPr>
          <a:lstStyle/>
          <a:p>
            <a:pPr algn="ctr"/>
            <a:r>
              <a:rPr lang="en-US" altLang="zh-TW" dirty="0"/>
              <a:t>the rule</a:t>
            </a:r>
            <a:endParaRPr lang="zh-TW" altLang="en-US" dirty="0"/>
          </a:p>
        </p:txBody>
      </p:sp>
      <p:sp>
        <p:nvSpPr>
          <p:cNvPr id="75" name="橢圓 74"/>
          <p:cNvSpPr/>
          <p:nvPr/>
        </p:nvSpPr>
        <p:spPr>
          <a:xfrm>
            <a:off x="9250977" y="3651073"/>
            <a:ext cx="291789" cy="291789"/>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6" name="橢圓 75"/>
          <p:cNvSpPr/>
          <p:nvPr/>
        </p:nvSpPr>
        <p:spPr>
          <a:xfrm>
            <a:off x="9234969" y="3282443"/>
            <a:ext cx="291789" cy="291789"/>
          </a:xfrm>
          <a:prstGeom prst="ellipse">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78" name="直線單箭頭接點 77"/>
          <p:cNvCxnSpPr>
            <a:cxnSpLocks/>
          </p:cNvCxnSpPr>
          <p:nvPr/>
        </p:nvCxnSpPr>
        <p:spPr>
          <a:xfrm flipV="1">
            <a:off x="8772946" y="4981335"/>
            <a:ext cx="381999" cy="449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cxnSpLocks/>
          </p:cNvCxnSpPr>
          <p:nvPr/>
        </p:nvCxnSpPr>
        <p:spPr>
          <a:xfrm>
            <a:off x="6071257" y="2735725"/>
            <a:ext cx="908068" cy="2686844"/>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文字方塊 76"/>
          <p:cNvSpPr txBox="1"/>
          <p:nvPr/>
        </p:nvSpPr>
        <p:spPr>
          <a:xfrm>
            <a:off x="5234095" y="2274060"/>
            <a:ext cx="1016677" cy="461665"/>
          </a:xfrm>
          <a:prstGeom prst="rect">
            <a:avLst/>
          </a:prstGeom>
          <a:noFill/>
        </p:spPr>
        <p:txBody>
          <a:bodyPr wrap="square" rtlCol="0">
            <a:spAutoFit/>
          </a:bodyPr>
          <a:lstStyle/>
          <a:p>
            <a:pPr algn="ctr"/>
            <a:r>
              <a:rPr lang="en-US" altLang="zh-TW" sz="2400" dirty="0"/>
              <a:t>abide</a:t>
            </a:r>
            <a:endParaRPr lang="zh-TW" altLang="en-US" sz="2400" dirty="0"/>
          </a:p>
        </p:txBody>
      </p:sp>
      <p:cxnSp>
        <p:nvCxnSpPr>
          <p:cNvPr id="83" name="直線單箭頭接點 82"/>
          <p:cNvCxnSpPr>
            <a:cxnSpLocks/>
          </p:cNvCxnSpPr>
          <p:nvPr/>
        </p:nvCxnSpPr>
        <p:spPr>
          <a:xfrm>
            <a:off x="7758145" y="2620731"/>
            <a:ext cx="968024" cy="2802306"/>
          </a:xfrm>
          <a:prstGeom prst="straightConnector1">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6737052" y="5429153"/>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85" name="橢圓 84"/>
          <p:cNvSpPr/>
          <p:nvPr/>
        </p:nvSpPr>
        <p:spPr>
          <a:xfrm>
            <a:off x="6814071" y="5692346"/>
            <a:ext cx="291789" cy="291789"/>
          </a:xfrm>
          <a:prstGeom prst="ellipse">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8" name="文字方塊 87"/>
          <p:cNvSpPr txBox="1"/>
          <p:nvPr/>
        </p:nvSpPr>
        <p:spPr>
          <a:xfrm>
            <a:off x="6442046" y="6275055"/>
            <a:ext cx="1003683" cy="461665"/>
          </a:xfrm>
          <a:prstGeom prst="rect">
            <a:avLst/>
          </a:prstGeom>
          <a:noFill/>
        </p:spPr>
        <p:txBody>
          <a:bodyPr wrap="square" rtlCol="0">
            <a:spAutoFit/>
          </a:bodyPr>
          <a:lstStyle/>
          <a:p>
            <a:pPr algn="ctr"/>
            <a:r>
              <a:rPr lang="en-US" altLang="zh-TW" sz="2400" dirty="0"/>
              <a:t>abide</a:t>
            </a:r>
            <a:endParaRPr lang="zh-TW" altLang="en-US" sz="2400" dirty="0"/>
          </a:p>
        </p:txBody>
      </p:sp>
      <p:sp>
        <p:nvSpPr>
          <p:cNvPr id="10" name="文字方塊 9"/>
          <p:cNvSpPr txBox="1"/>
          <p:nvPr/>
        </p:nvSpPr>
        <p:spPr>
          <a:xfrm>
            <a:off x="1241210" y="2500498"/>
            <a:ext cx="2563582" cy="830997"/>
          </a:xfrm>
          <a:prstGeom prst="rect">
            <a:avLst/>
          </a:prstGeom>
          <a:noFill/>
        </p:spPr>
        <p:txBody>
          <a:bodyPr wrap="square" rtlCol="0">
            <a:spAutoFit/>
          </a:bodyPr>
          <a:lstStyle/>
          <a:p>
            <a:r>
              <a:rPr lang="en-US" altLang="zh-TW" sz="2400" dirty="0"/>
              <a:t>We do not know the reference</a:t>
            </a:r>
            <a:endParaRPr lang="zh-TW" altLang="en-US" sz="2400" dirty="0"/>
          </a:p>
        </p:txBody>
      </p:sp>
      <p:sp>
        <p:nvSpPr>
          <p:cNvPr id="91" name="文字方塊 90"/>
          <p:cNvSpPr txBox="1"/>
          <p:nvPr/>
        </p:nvSpPr>
        <p:spPr>
          <a:xfrm>
            <a:off x="1206133" y="3526506"/>
            <a:ext cx="2563582" cy="1569660"/>
          </a:xfrm>
          <a:prstGeom prst="rect">
            <a:avLst/>
          </a:prstGeom>
          <a:noFill/>
        </p:spPr>
        <p:txBody>
          <a:bodyPr wrap="square" rtlCol="0">
            <a:spAutoFit/>
          </a:bodyPr>
          <a:lstStyle/>
          <a:p>
            <a:r>
              <a:rPr lang="en-US" altLang="zh-TW" sz="2400" dirty="0"/>
              <a:t>Testing: The inputs are the outputs of the last time step.</a:t>
            </a:r>
            <a:endParaRPr lang="zh-TW" altLang="en-US" sz="2400" dirty="0"/>
          </a:p>
        </p:txBody>
      </p:sp>
      <p:cxnSp>
        <p:nvCxnSpPr>
          <p:cNvPr id="79" name="直線單箭頭接點 78"/>
          <p:cNvCxnSpPr>
            <a:cxnSpLocks/>
          </p:cNvCxnSpPr>
          <p:nvPr/>
        </p:nvCxnSpPr>
        <p:spPr>
          <a:xfrm flipV="1">
            <a:off x="5863422" y="2687581"/>
            <a:ext cx="0" cy="454115"/>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cxnSpLocks/>
          </p:cNvCxnSpPr>
          <p:nvPr/>
        </p:nvCxnSpPr>
        <p:spPr>
          <a:xfrm flipV="1">
            <a:off x="7591622" y="2687580"/>
            <a:ext cx="0" cy="454115"/>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cxnSpLocks/>
          </p:cNvCxnSpPr>
          <p:nvPr/>
        </p:nvCxnSpPr>
        <p:spPr>
          <a:xfrm flipV="1">
            <a:off x="9372035" y="2681216"/>
            <a:ext cx="0" cy="454115"/>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8E9606DA-AA94-4704-882D-3197BB4B8EA8}"/>
              </a:ext>
            </a:extLst>
          </p:cNvPr>
          <p:cNvSpPr/>
          <p:nvPr/>
        </p:nvSpPr>
        <p:spPr>
          <a:xfrm>
            <a:off x="4222747" y="4410211"/>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89" name="直線單箭頭接點 18">
            <a:extLst>
              <a:ext uri="{FF2B5EF4-FFF2-40B4-BE49-F238E27FC236}">
                <a16:creationId xmlns:a16="http://schemas.microsoft.com/office/drawing/2014/main" id="{69F467F5-E85B-4274-AC2D-81849D60E6BA}"/>
              </a:ext>
            </a:extLst>
          </p:cNvPr>
          <p:cNvCxnSpPr>
            <a:cxnSpLocks/>
            <a:stCxn id="87" idx="3"/>
            <a:endCxn id="17" idx="1"/>
          </p:cNvCxnSpPr>
          <p:nvPr/>
        </p:nvCxnSpPr>
        <p:spPr>
          <a:xfrm flipV="1">
            <a:off x="4687900" y="4704488"/>
            <a:ext cx="942948" cy="863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200DB12-411D-453B-99EC-2A334BB93AC8}"/>
              </a:ext>
            </a:extLst>
          </p:cNvPr>
          <p:cNvSpPr txBox="1"/>
          <p:nvPr/>
        </p:nvSpPr>
        <p:spPr>
          <a:xfrm>
            <a:off x="1147688" y="5573236"/>
            <a:ext cx="2157963" cy="738664"/>
          </a:xfrm>
          <a:prstGeom prst="rect">
            <a:avLst/>
          </a:prstGeom>
          <a:noFill/>
        </p:spPr>
        <p:txBody>
          <a:bodyPr wrap="none" rtlCol="0">
            <a:spAutoFit/>
          </a:bodyPr>
          <a:lstStyle/>
          <a:p>
            <a:r>
              <a:rPr lang="en-US" altLang="zh-CN" sz="2400" dirty="0"/>
              <a:t>Overcorrection</a:t>
            </a:r>
          </a:p>
          <a:p>
            <a:endParaRPr lang="zh-CN" altLang="en-US" dirty="0"/>
          </a:p>
        </p:txBody>
      </p:sp>
      <p:sp>
        <p:nvSpPr>
          <p:cNvPr id="57" name="文字方塊 41">
            <a:extLst>
              <a:ext uri="{FF2B5EF4-FFF2-40B4-BE49-F238E27FC236}">
                <a16:creationId xmlns:a16="http://schemas.microsoft.com/office/drawing/2014/main" id="{9A48B020-305C-46F0-BE81-1BC33E086BBD}"/>
              </a:ext>
            </a:extLst>
          </p:cNvPr>
          <p:cNvSpPr txBox="1"/>
          <p:nvPr/>
        </p:nvSpPr>
        <p:spPr>
          <a:xfrm>
            <a:off x="4328601" y="3533683"/>
            <a:ext cx="1181095" cy="461665"/>
          </a:xfrm>
          <a:prstGeom prst="rect">
            <a:avLst/>
          </a:prstGeom>
          <a:noFill/>
        </p:spPr>
        <p:txBody>
          <a:bodyPr wrap="square" rtlCol="0">
            <a:spAutoFit/>
          </a:bodyPr>
          <a:lstStyle/>
          <a:p>
            <a:pPr algn="ctr"/>
            <a:r>
              <a:rPr lang="en-US" altLang="zh-TW" sz="2400" dirty="0"/>
              <a:t>comply</a:t>
            </a:r>
            <a:endParaRPr lang="zh-TW" altLang="en-US" sz="2400" dirty="0"/>
          </a:p>
        </p:txBody>
      </p:sp>
    </p:spTree>
    <p:extLst>
      <p:ext uri="{BB962C8B-B14F-4D97-AF65-F5344CB8AC3E}">
        <p14:creationId xmlns:p14="http://schemas.microsoft.com/office/powerpoint/2010/main" val="19960469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直線單箭頭接點 104"/>
          <p:cNvCxnSpPr>
            <a:cxnSpLocks/>
          </p:cNvCxnSpPr>
          <p:nvPr/>
        </p:nvCxnSpPr>
        <p:spPr>
          <a:xfrm flipV="1">
            <a:off x="8454174" y="5349407"/>
            <a:ext cx="0" cy="4902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p:cNvCxnSpPr/>
          <p:nvPr/>
        </p:nvCxnSpPr>
        <p:spPr>
          <a:xfrm flipV="1">
            <a:off x="6196286" y="3241511"/>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963711" y="3589931"/>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10" name="直線單箭頭接點 9"/>
          <p:cNvCxnSpPr>
            <a:cxnSpLocks/>
            <a:stCxn id="8" idx="3"/>
            <a:endCxn id="9" idx="1"/>
          </p:cNvCxnSpPr>
          <p:nvPr/>
        </p:nvCxnSpPr>
        <p:spPr>
          <a:xfrm flipV="1">
            <a:off x="2970046" y="3892838"/>
            <a:ext cx="2993664"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981923" y="4641217"/>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4" name="直線單箭頭接點 13"/>
          <p:cNvCxnSpPr>
            <a:cxnSpLocks/>
          </p:cNvCxnSpPr>
          <p:nvPr/>
        </p:nvCxnSpPr>
        <p:spPr>
          <a:xfrm flipV="1">
            <a:off x="6211012" y="4208713"/>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cxnSpLocks/>
          </p:cNvCxnSpPr>
          <p:nvPr/>
        </p:nvCxnSpPr>
        <p:spPr>
          <a:xfrm flipV="1">
            <a:off x="5559515" y="4140155"/>
            <a:ext cx="381999" cy="449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958922" y="2444542"/>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22" name="文字方塊 21"/>
          <p:cNvSpPr txBox="1"/>
          <p:nvPr/>
        </p:nvSpPr>
        <p:spPr>
          <a:xfrm>
            <a:off x="5474579" y="2391240"/>
            <a:ext cx="4826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23" name="文字方塊 22"/>
          <p:cNvSpPr txBox="1"/>
          <p:nvPr/>
        </p:nvSpPr>
        <p:spPr>
          <a:xfrm>
            <a:off x="5474579" y="2827382"/>
            <a:ext cx="482600"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24" name="橢圓 23"/>
          <p:cNvSpPr/>
          <p:nvPr/>
        </p:nvSpPr>
        <p:spPr>
          <a:xfrm>
            <a:off x="6043588" y="2857517"/>
            <a:ext cx="291789" cy="291789"/>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5" name="橢圓 24"/>
          <p:cNvSpPr/>
          <p:nvPr/>
        </p:nvSpPr>
        <p:spPr>
          <a:xfrm>
            <a:off x="6043588" y="2505470"/>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26" name="直線單箭頭接點 25"/>
          <p:cNvCxnSpPr/>
          <p:nvPr/>
        </p:nvCxnSpPr>
        <p:spPr>
          <a:xfrm flipV="1">
            <a:off x="9550818" y="3264268"/>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9318243" y="3612688"/>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cxnSp>
        <p:nvCxnSpPr>
          <p:cNvPr id="28" name="直線單箭頭接點 27"/>
          <p:cNvCxnSpPr>
            <a:cxnSpLocks/>
            <a:stCxn id="9" idx="3"/>
          </p:cNvCxnSpPr>
          <p:nvPr/>
        </p:nvCxnSpPr>
        <p:spPr>
          <a:xfrm>
            <a:off x="6428863" y="3892839"/>
            <a:ext cx="2858970" cy="3061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9313454" y="2467299"/>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37" name="文字方塊 36"/>
          <p:cNvSpPr txBox="1"/>
          <p:nvPr/>
        </p:nvSpPr>
        <p:spPr>
          <a:xfrm>
            <a:off x="8829111" y="2413997"/>
            <a:ext cx="4826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38" name="文字方塊 37"/>
          <p:cNvSpPr txBox="1"/>
          <p:nvPr/>
        </p:nvSpPr>
        <p:spPr>
          <a:xfrm>
            <a:off x="8829111" y="2850139"/>
            <a:ext cx="482600"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39" name="橢圓 38"/>
          <p:cNvSpPr/>
          <p:nvPr/>
        </p:nvSpPr>
        <p:spPr>
          <a:xfrm>
            <a:off x="9423229" y="2897974"/>
            <a:ext cx="291789" cy="291789"/>
          </a:xfrm>
          <a:prstGeom prst="ellipse">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0" name="橢圓 39"/>
          <p:cNvSpPr/>
          <p:nvPr/>
        </p:nvSpPr>
        <p:spPr>
          <a:xfrm>
            <a:off x="9407221" y="2529344"/>
            <a:ext cx="291789" cy="291789"/>
          </a:xfrm>
          <a:prstGeom prst="ellipse">
            <a:avLst/>
          </a:prstGeom>
          <a:solidFill>
            <a:schemeClr val="accent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grpSp>
        <p:nvGrpSpPr>
          <p:cNvPr id="77" name="群組 76"/>
          <p:cNvGrpSpPr/>
          <p:nvPr/>
        </p:nvGrpSpPr>
        <p:grpSpPr>
          <a:xfrm>
            <a:off x="3651490" y="4299149"/>
            <a:ext cx="461666" cy="779425"/>
            <a:chOff x="2418114" y="4576442"/>
            <a:chExt cx="461666" cy="779425"/>
          </a:xfrm>
        </p:grpSpPr>
        <p:sp>
          <p:nvSpPr>
            <p:cNvPr id="46" name="矩形 45"/>
            <p:cNvSpPr/>
            <p:nvPr/>
          </p:nvSpPr>
          <p:spPr>
            <a:xfrm>
              <a:off x="2418114" y="4576442"/>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47" name="橢圓 46"/>
            <p:cNvSpPr/>
            <p:nvPr/>
          </p:nvSpPr>
          <p:spPr>
            <a:xfrm>
              <a:off x="2503052" y="5028047"/>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48" name="橢圓 47"/>
            <p:cNvSpPr/>
            <p:nvPr/>
          </p:nvSpPr>
          <p:spPr>
            <a:xfrm>
              <a:off x="2503052" y="4656350"/>
              <a:ext cx="291789" cy="291789"/>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grpSp>
      <p:cxnSp>
        <p:nvCxnSpPr>
          <p:cNvPr id="6" name="直線單箭頭接點 5"/>
          <p:cNvCxnSpPr/>
          <p:nvPr/>
        </p:nvCxnSpPr>
        <p:spPr>
          <a:xfrm flipV="1">
            <a:off x="2737469" y="325864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504894" y="3598433"/>
            <a:ext cx="465153" cy="60581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1" name="矩形 10"/>
          <p:cNvSpPr/>
          <p:nvPr/>
        </p:nvSpPr>
        <p:spPr>
          <a:xfrm>
            <a:off x="2508380" y="4645381"/>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12" name="直線單箭頭接點 11"/>
          <p:cNvCxnSpPr>
            <a:cxnSpLocks/>
          </p:cNvCxnSpPr>
          <p:nvPr/>
        </p:nvCxnSpPr>
        <p:spPr>
          <a:xfrm flipV="1">
            <a:off x="2737469" y="4212877"/>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506636" y="2425916"/>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16" name="文字方塊 15"/>
          <p:cNvSpPr txBox="1"/>
          <p:nvPr/>
        </p:nvSpPr>
        <p:spPr>
          <a:xfrm>
            <a:off x="2022293" y="2372614"/>
            <a:ext cx="482600"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17" name="文字方塊 16"/>
          <p:cNvSpPr txBox="1"/>
          <p:nvPr/>
        </p:nvSpPr>
        <p:spPr>
          <a:xfrm>
            <a:off x="2022293" y="2808756"/>
            <a:ext cx="482600"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18" name="橢圓 17"/>
          <p:cNvSpPr/>
          <p:nvPr/>
        </p:nvSpPr>
        <p:spPr>
          <a:xfrm>
            <a:off x="2594691" y="2834782"/>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9" name="橢圓 18"/>
          <p:cNvSpPr/>
          <p:nvPr/>
        </p:nvSpPr>
        <p:spPr>
          <a:xfrm>
            <a:off x="2591575" y="2482233"/>
            <a:ext cx="291789" cy="29178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pic>
        <p:nvPicPr>
          <p:cNvPr id="70" name="Picture 2" descr="「擲硬幣」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667893" y="4212877"/>
            <a:ext cx="864387" cy="10118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71" name="群組 70"/>
          <p:cNvGrpSpPr/>
          <p:nvPr/>
        </p:nvGrpSpPr>
        <p:grpSpPr>
          <a:xfrm>
            <a:off x="4905187" y="5740266"/>
            <a:ext cx="461666" cy="779425"/>
            <a:chOff x="7018113" y="5418515"/>
            <a:chExt cx="461666" cy="779425"/>
          </a:xfrm>
        </p:grpSpPr>
        <p:sp>
          <p:nvSpPr>
            <p:cNvPr id="72" name="矩形 71"/>
            <p:cNvSpPr/>
            <p:nvPr/>
          </p:nvSpPr>
          <p:spPr>
            <a:xfrm>
              <a:off x="7018113" y="5418515"/>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73" name="橢圓 72"/>
            <p:cNvSpPr/>
            <p:nvPr/>
          </p:nvSpPr>
          <p:spPr>
            <a:xfrm>
              <a:off x="7103051" y="5487745"/>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74" name="橢圓 73"/>
            <p:cNvSpPr/>
            <p:nvPr/>
          </p:nvSpPr>
          <p:spPr>
            <a:xfrm>
              <a:off x="7103051" y="5821979"/>
              <a:ext cx="291789" cy="291789"/>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grpSp>
      <p:sp>
        <p:nvSpPr>
          <p:cNvPr id="76" name="矩形 75"/>
          <p:cNvSpPr/>
          <p:nvPr/>
        </p:nvSpPr>
        <p:spPr>
          <a:xfrm>
            <a:off x="1755131" y="61060"/>
            <a:ext cx="3975768" cy="584775"/>
          </a:xfrm>
          <a:prstGeom prst="rect">
            <a:avLst/>
          </a:prstGeom>
        </p:spPr>
        <p:txBody>
          <a:bodyPr wrap="none">
            <a:spAutoFit/>
          </a:bodyPr>
          <a:lstStyle/>
          <a:p>
            <a:r>
              <a:rPr lang="en-US" altLang="zh-TW" sz="3200" b="1" i="1" u="sng" dirty="0"/>
              <a:t>Scheduled Sampling</a:t>
            </a:r>
            <a:endParaRPr lang="zh-TW" altLang="en-US" sz="3200" b="1" i="1" u="sng" dirty="0"/>
          </a:p>
        </p:txBody>
      </p:sp>
      <p:sp>
        <p:nvSpPr>
          <p:cNvPr id="79" name="文字方塊 78"/>
          <p:cNvSpPr txBox="1"/>
          <p:nvPr/>
        </p:nvSpPr>
        <p:spPr>
          <a:xfrm>
            <a:off x="3270974" y="5131375"/>
            <a:ext cx="1084670" cy="1200329"/>
          </a:xfrm>
          <a:prstGeom prst="rect">
            <a:avLst/>
          </a:prstGeom>
          <a:noFill/>
        </p:spPr>
        <p:txBody>
          <a:bodyPr wrap="square" rtlCol="0">
            <a:spAutoFit/>
          </a:bodyPr>
          <a:lstStyle/>
          <a:p>
            <a:pPr algn="ctr"/>
            <a:r>
              <a:rPr lang="en-US" altLang="zh-TW" sz="2400" dirty="0">
                <a:solidFill>
                  <a:srgbClr val="FF0000"/>
                </a:solidFill>
              </a:rPr>
              <a:t>From oracle words</a:t>
            </a:r>
            <a:endParaRPr lang="zh-TW" altLang="en-US" sz="2400" dirty="0">
              <a:solidFill>
                <a:srgbClr val="FF0000"/>
              </a:solidFill>
            </a:endParaRPr>
          </a:p>
        </p:txBody>
      </p:sp>
      <p:sp>
        <p:nvSpPr>
          <p:cNvPr id="80" name="文字方塊 79"/>
          <p:cNvSpPr txBox="1"/>
          <p:nvPr/>
        </p:nvSpPr>
        <p:spPr>
          <a:xfrm>
            <a:off x="5366852" y="5742651"/>
            <a:ext cx="1419027" cy="830997"/>
          </a:xfrm>
          <a:prstGeom prst="rect">
            <a:avLst/>
          </a:prstGeom>
          <a:noFill/>
        </p:spPr>
        <p:txBody>
          <a:bodyPr wrap="square" rtlCol="0">
            <a:spAutoFit/>
          </a:bodyPr>
          <a:lstStyle/>
          <a:p>
            <a:r>
              <a:rPr lang="en-US" altLang="zh-TW" sz="2400" dirty="0">
                <a:solidFill>
                  <a:srgbClr val="FF0000"/>
                </a:solidFill>
              </a:rPr>
              <a:t>From reference</a:t>
            </a:r>
            <a:endParaRPr lang="zh-TW" altLang="en-US" sz="2400" dirty="0">
              <a:solidFill>
                <a:srgbClr val="FF0000"/>
              </a:solidFill>
            </a:endParaRPr>
          </a:p>
        </p:txBody>
      </p:sp>
      <p:cxnSp>
        <p:nvCxnSpPr>
          <p:cNvPr id="81" name="直線單箭頭接點 80"/>
          <p:cNvCxnSpPr>
            <a:cxnSpLocks/>
            <a:stCxn id="72" idx="0"/>
          </p:cNvCxnSpPr>
          <p:nvPr/>
        </p:nvCxnSpPr>
        <p:spPr>
          <a:xfrm flipV="1">
            <a:off x="5136019" y="5250002"/>
            <a:ext cx="0" cy="4902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cxnSpLocks/>
          </p:cNvCxnSpPr>
          <p:nvPr/>
        </p:nvCxnSpPr>
        <p:spPr>
          <a:xfrm>
            <a:off x="4209489" y="4750754"/>
            <a:ext cx="39102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9340034" y="4699685"/>
            <a:ext cx="461666" cy="7794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cxnSp>
        <p:nvCxnSpPr>
          <p:cNvPr id="90" name="直線單箭頭接點 89"/>
          <p:cNvCxnSpPr>
            <a:cxnSpLocks/>
          </p:cNvCxnSpPr>
          <p:nvPr/>
        </p:nvCxnSpPr>
        <p:spPr>
          <a:xfrm flipV="1">
            <a:off x="9569123" y="4267181"/>
            <a:ext cx="0" cy="409045"/>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cxnSpLocks/>
          </p:cNvCxnSpPr>
          <p:nvPr/>
        </p:nvCxnSpPr>
        <p:spPr>
          <a:xfrm flipV="1">
            <a:off x="8917626" y="4198623"/>
            <a:ext cx="381999" cy="4496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2" name="群組 91"/>
          <p:cNvGrpSpPr/>
          <p:nvPr/>
        </p:nvGrpSpPr>
        <p:grpSpPr>
          <a:xfrm>
            <a:off x="8223343" y="5759763"/>
            <a:ext cx="461666" cy="779425"/>
            <a:chOff x="2418114" y="4576442"/>
            <a:chExt cx="461666" cy="779425"/>
          </a:xfrm>
        </p:grpSpPr>
        <p:sp>
          <p:nvSpPr>
            <p:cNvPr id="93" name="矩形 92"/>
            <p:cNvSpPr/>
            <p:nvPr/>
          </p:nvSpPr>
          <p:spPr>
            <a:xfrm>
              <a:off x="2418114" y="4576442"/>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94" name="橢圓 93"/>
            <p:cNvSpPr/>
            <p:nvPr/>
          </p:nvSpPr>
          <p:spPr>
            <a:xfrm>
              <a:off x="2503052" y="5028047"/>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95" name="橢圓 94"/>
            <p:cNvSpPr/>
            <p:nvPr/>
          </p:nvSpPr>
          <p:spPr>
            <a:xfrm>
              <a:off x="2503052" y="4656350"/>
              <a:ext cx="291789" cy="291789"/>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grpSp>
      <p:pic>
        <p:nvPicPr>
          <p:cNvPr id="97" name="Picture 2" descr="「擲硬幣」的圖片搜尋結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026004" y="4271345"/>
            <a:ext cx="864387" cy="10118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98" name="群組 97"/>
          <p:cNvGrpSpPr/>
          <p:nvPr/>
        </p:nvGrpSpPr>
        <p:grpSpPr>
          <a:xfrm>
            <a:off x="7026309" y="4367568"/>
            <a:ext cx="461666" cy="779425"/>
            <a:chOff x="7018113" y="5418515"/>
            <a:chExt cx="461666" cy="779425"/>
          </a:xfrm>
        </p:grpSpPr>
        <p:sp>
          <p:nvSpPr>
            <p:cNvPr id="99" name="矩形 98"/>
            <p:cNvSpPr/>
            <p:nvPr/>
          </p:nvSpPr>
          <p:spPr>
            <a:xfrm>
              <a:off x="7018113" y="5418515"/>
              <a:ext cx="461666" cy="77942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dirty="0"/>
            </a:p>
          </p:txBody>
        </p:sp>
        <p:sp>
          <p:nvSpPr>
            <p:cNvPr id="100" name="橢圓 99"/>
            <p:cNvSpPr/>
            <p:nvPr/>
          </p:nvSpPr>
          <p:spPr>
            <a:xfrm>
              <a:off x="7103051" y="5487745"/>
              <a:ext cx="291789" cy="291789"/>
            </a:xfrm>
            <a:prstGeom prst="ellipse">
              <a:avLst/>
            </a:prstGeom>
            <a:solidFill>
              <a:schemeClr val="accent2">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01" name="橢圓 100"/>
            <p:cNvSpPr/>
            <p:nvPr/>
          </p:nvSpPr>
          <p:spPr>
            <a:xfrm>
              <a:off x="7103051" y="5821979"/>
              <a:ext cx="291789" cy="291789"/>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grpSp>
      <p:sp>
        <p:nvSpPr>
          <p:cNvPr id="103" name="文字方塊 102"/>
          <p:cNvSpPr txBox="1"/>
          <p:nvPr/>
        </p:nvSpPr>
        <p:spPr>
          <a:xfrm>
            <a:off x="6629085" y="5189843"/>
            <a:ext cx="1084670" cy="1200329"/>
          </a:xfrm>
          <a:prstGeom prst="rect">
            <a:avLst/>
          </a:prstGeom>
          <a:noFill/>
        </p:spPr>
        <p:txBody>
          <a:bodyPr wrap="square" rtlCol="0">
            <a:spAutoFit/>
          </a:bodyPr>
          <a:lstStyle/>
          <a:p>
            <a:pPr algn="ctr"/>
            <a:r>
              <a:rPr lang="en-US" altLang="zh-TW" sz="2400" dirty="0">
                <a:solidFill>
                  <a:srgbClr val="FF0000"/>
                </a:solidFill>
              </a:rPr>
              <a:t>From oracle words</a:t>
            </a:r>
            <a:endParaRPr lang="zh-TW" altLang="en-US" sz="2400" dirty="0">
              <a:solidFill>
                <a:srgbClr val="FF0000"/>
              </a:solidFill>
            </a:endParaRPr>
          </a:p>
        </p:txBody>
      </p:sp>
      <p:cxnSp>
        <p:nvCxnSpPr>
          <p:cNvPr id="106" name="直線單箭頭接點 105"/>
          <p:cNvCxnSpPr>
            <a:cxnSpLocks/>
          </p:cNvCxnSpPr>
          <p:nvPr/>
        </p:nvCxnSpPr>
        <p:spPr>
          <a:xfrm>
            <a:off x="7567600" y="4809222"/>
            <a:ext cx="39102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文字方塊 107"/>
          <p:cNvSpPr txBox="1"/>
          <p:nvPr/>
        </p:nvSpPr>
        <p:spPr>
          <a:xfrm>
            <a:off x="8834774" y="5705027"/>
            <a:ext cx="1419027" cy="830997"/>
          </a:xfrm>
          <a:prstGeom prst="rect">
            <a:avLst/>
          </a:prstGeom>
          <a:noFill/>
        </p:spPr>
        <p:txBody>
          <a:bodyPr wrap="square" rtlCol="0">
            <a:spAutoFit/>
          </a:bodyPr>
          <a:lstStyle/>
          <a:p>
            <a:r>
              <a:rPr lang="en-US" altLang="zh-TW" sz="2400" dirty="0">
                <a:solidFill>
                  <a:srgbClr val="FF0000"/>
                </a:solidFill>
              </a:rPr>
              <a:t>From reference</a:t>
            </a:r>
            <a:endParaRPr lang="zh-TW" altLang="en-US" sz="2400" dirty="0">
              <a:solidFill>
                <a:srgbClr val="FF0000"/>
              </a:solidFill>
            </a:endParaRPr>
          </a:p>
        </p:txBody>
      </p:sp>
      <p:sp>
        <p:nvSpPr>
          <p:cNvPr id="112" name="箭號: 向上 111"/>
          <p:cNvSpPr/>
          <p:nvPr/>
        </p:nvSpPr>
        <p:spPr>
          <a:xfrm>
            <a:off x="4192001" y="4080781"/>
            <a:ext cx="381000" cy="54396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13" name="箭號: 向上 112"/>
          <p:cNvSpPr/>
          <p:nvPr/>
        </p:nvSpPr>
        <p:spPr>
          <a:xfrm>
            <a:off x="7541396" y="4155724"/>
            <a:ext cx="381000" cy="54396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6705329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animBg="1"/>
      <p:bldP spid="37" grpId="0"/>
      <p:bldP spid="38" grpId="0"/>
      <p:bldP spid="39" grpId="0" animBg="1"/>
      <p:bldP spid="40" grpId="0" animBg="1"/>
      <p:bldP spid="89" grpId="0" animBg="1"/>
      <p:bldP spid="103" grpId="0"/>
      <p:bldP spid="108" grpId="0"/>
      <p:bldP spid="112" grpId="0" animBg="1"/>
      <p:bldP spid="1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Beam Search</a:t>
            </a:r>
            <a:endParaRPr lang="zh-TW" altLang="en-US" dirty="0"/>
          </a:p>
        </p:txBody>
      </p:sp>
      <p:sp>
        <p:nvSpPr>
          <p:cNvPr id="6" name="橢圓 5"/>
          <p:cNvSpPr/>
          <p:nvPr/>
        </p:nvSpPr>
        <p:spPr>
          <a:xfrm>
            <a:off x="5858779" y="6482564"/>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4905364" y="5542446"/>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6701873" y="5542446"/>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3979401" y="4647921"/>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p:cNvSpPr/>
          <p:nvPr/>
        </p:nvSpPr>
        <p:spPr>
          <a:xfrm>
            <a:off x="5165118" y="4647920"/>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p:cNvSpPr/>
          <p:nvPr/>
        </p:nvSpPr>
        <p:spPr>
          <a:xfrm>
            <a:off x="6271450" y="4646654"/>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7488399" y="4646654"/>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p:cNvSpPr/>
          <p:nvPr/>
        </p:nvSpPr>
        <p:spPr>
          <a:xfrm>
            <a:off x="2326132" y="3392443"/>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p:cNvSpPr/>
          <p:nvPr/>
        </p:nvSpPr>
        <p:spPr>
          <a:xfrm>
            <a:off x="3591236" y="3405677"/>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p:cNvSpPr/>
          <p:nvPr/>
        </p:nvSpPr>
        <p:spPr>
          <a:xfrm>
            <a:off x="5584280" y="3392442"/>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p:cNvSpPr/>
          <p:nvPr/>
        </p:nvSpPr>
        <p:spPr>
          <a:xfrm>
            <a:off x="7419185" y="3424885"/>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p:cNvSpPr/>
          <p:nvPr/>
        </p:nvSpPr>
        <p:spPr>
          <a:xfrm>
            <a:off x="4580856" y="3396965"/>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a:off x="6415761" y="3421049"/>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p:cNvSpPr/>
          <p:nvPr/>
        </p:nvSpPr>
        <p:spPr>
          <a:xfrm>
            <a:off x="8422608" y="3441661"/>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p:cNvSpPr/>
          <p:nvPr/>
        </p:nvSpPr>
        <p:spPr>
          <a:xfrm>
            <a:off x="9531538" y="3422681"/>
            <a:ext cx="211015"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p:cNvSpPr txBox="1"/>
          <p:nvPr/>
        </p:nvSpPr>
        <p:spPr>
          <a:xfrm>
            <a:off x="5066654" y="5944405"/>
            <a:ext cx="532229"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22" name="文字方塊 21"/>
          <p:cNvSpPr txBox="1"/>
          <p:nvPr/>
        </p:nvSpPr>
        <p:spPr>
          <a:xfrm>
            <a:off x="6230401" y="5966202"/>
            <a:ext cx="532229" cy="461665"/>
          </a:xfrm>
          <a:prstGeom prst="rect">
            <a:avLst/>
          </a:prstGeom>
          <a:noFill/>
        </p:spPr>
        <p:txBody>
          <a:bodyPr wrap="square" rtlCol="0">
            <a:spAutoFit/>
          </a:bodyPr>
          <a:lstStyle/>
          <a:p>
            <a:pPr algn="ctr"/>
            <a:r>
              <a:rPr lang="en-US" altLang="zh-TW" sz="2400" dirty="0"/>
              <a:t>B</a:t>
            </a:r>
            <a:endParaRPr lang="zh-TW" altLang="en-US" sz="2400" dirty="0"/>
          </a:p>
        </p:txBody>
      </p:sp>
      <p:cxnSp>
        <p:nvCxnSpPr>
          <p:cNvPr id="23" name="直線單箭頭接點 22"/>
          <p:cNvCxnSpPr>
            <a:cxnSpLocks/>
            <a:stCxn id="6" idx="0"/>
            <a:endCxn id="8" idx="3"/>
          </p:cNvCxnSpPr>
          <p:nvPr/>
        </p:nvCxnSpPr>
        <p:spPr>
          <a:xfrm flipV="1">
            <a:off x="5964286" y="5722559"/>
            <a:ext cx="768488" cy="7600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cxnSpLocks/>
            <a:stCxn id="6" idx="0"/>
            <a:endCxn id="7" idx="5"/>
          </p:cNvCxnSpPr>
          <p:nvPr/>
        </p:nvCxnSpPr>
        <p:spPr>
          <a:xfrm flipH="1" flipV="1">
            <a:off x="5085476" y="5722559"/>
            <a:ext cx="878810" cy="76000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cxnSpLocks/>
            <a:stCxn id="8" idx="0"/>
            <a:endCxn id="11" idx="5"/>
          </p:cNvCxnSpPr>
          <p:nvPr/>
        </p:nvCxnSpPr>
        <p:spPr>
          <a:xfrm flipH="1" flipV="1">
            <a:off x="6451562" y="4826767"/>
            <a:ext cx="355818" cy="7156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cxnSpLocks/>
            <a:stCxn id="8" idx="0"/>
            <a:endCxn id="12" idx="3"/>
          </p:cNvCxnSpPr>
          <p:nvPr/>
        </p:nvCxnSpPr>
        <p:spPr>
          <a:xfrm flipV="1">
            <a:off x="6807380" y="4826767"/>
            <a:ext cx="711920" cy="7156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cxnSpLocks/>
            <a:stCxn id="7" idx="0"/>
            <a:endCxn id="10" idx="4"/>
          </p:cNvCxnSpPr>
          <p:nvPr/>
        </p:nvCxnSpPr>
        <p:spPr>
          <a:xfrm flipV="1">
            <a:off x="5010871" y="4858935"/>
            <a:ext cx="259754" cy="6835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cxnSpLocks/>
            <a:stCxn id="7" idx="0"/>
            <a:endCxn id="9" idx="4"/>
          </p:cNvCxnSpPr>
          <p:nvPr/>
        </p:nvCxnSpPr>
        <p:spPr>
          <a:xfrm flipH="1" flipV="1">
            <a:off x="4084909" y="4858935"/>
            <a:ext cx="925963" cy="6835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cxnSpLocks/>
            <a:stCxn id="9" idx="0"/>
            <a:endCxn id="13" idx="4"/>
          </p:cNvCxnSpPr>
          <p:nvPr/>
        </p:nvCxnSpPr>
        <p:spPr>
          <a:xfrm flipH="1" flipV="1">
            <a:off x="2431640" y="3603458"/>
            <a:ext cx="1653269" cy="104446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cxnSpLocks/>
            <a:stCxn id="9" idx="0"/>
            <a:endCxn id="14" idx="4"/>
          </p:cNvCxnSpPr>
          <p:nvPr/>
        </p:nvCxnSpPr>
        <p:spPr>
          <a:xfrm flipH="1" flipV="1">
            <a:off x="3696744" y="3616692"/>
            <a:ext cx="388165" cy="10312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cxnSpLocks/>
            <a:stCxn id="10" idx="0"/>
            <a:endCxn id="17" idx="4"/>
          </p:cNvCxnSpPr>
          <p:nvPr/>
        </p:nvCxnSpPr>
        <p:spPr>
          <a:xfrm flipH="1" flipV="1">
            <a:off x="4686363" y="3607979"/>
            <a:ext cx="584262" cy="10399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cxnSpLocks/>
            <a:stCxn id="10" idx="0"/>
            <a:endCxn id="15" idx="4"/>
          </p:cNvCxnSpPr>
          <p:nvPr/>
        </p:nvCxnSpPr>
        <p:spPr>
          <a:xfrm flipV="1">
            <a:off x="5270625" y="3603457"/>
            <a:ext cx="419162" cy="104446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cxnSpLocks/>
            <a:stCxn id="11" idx="0"/>
            <a:endCxn id="18" idx="4"/>
          </p:cNvCxnSpPr>
          <p:nvPr/>
        </p:nvCxnSpPr>
        <p:spPr>
          <a:xfrm flipV="1">
            <a:off x="6376958" y="3632063"/>
            <a:ext cx="144311" cy="101459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4034620" y="5080781"/>
            <a:ext cx="532229"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35" name="文字方塊 34"/>
          <p:cNvSpPr txBox="1"/>
          <p:nvPr/>
        </p:nvSpPr>
        <p:spPr>
          <a:xfrm>
            <a:off x="6208339" y="5015580"/>
            <a:ext cx="532229"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36" name="文字方塊 35"/>
          <p:cNvSpPr txBox="1"/>
          <p:nvPr/>
        </p:nvSpPr>
        <p:spPr>
          <a:xfrm>
            <a:off x="5078905" y="5015580"/>
            <a:ext cx="532229"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37" name="文字方塊 36"/>
          <p:cNvSpPr txBox="1"/>
          <p:nvPr/>
        </p:nvSpPr>
        <p:spPr>
          <a:xfrm>
            <a:off x="7043582" y="5080780"/>
            <a:ext cx="532229"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38" name="文字方塊 37"/>
          <p:cNvSpPr txBox="1"/>
          <p:nvPr/>
        </p:nvSpPr>
        <p:spPr>
          <a:xfrm>
            <a:off x="2338848" y="3663887"/>
            <a:ext cx="532229"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39" name="文字方塊 38"/>
          <p:cNvSpPr txBox="1"/>
          <p:nvPr/>
        </p:nvSpPr>
        <p:spPr>
          <a:xfrm>
            <a:off x="3413519" y="3663887"/>
            <a:ext cx="532229"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40" name="文字方塊 39"/>
          <p:cNvSpPr txBox="1"/>
          <p:nvPr/>
        </p:nvSpPr>
        <p:spPr>
          <a:xfrm>
            <a:off x="4409634" y="3645785"/>
            <a:ext cx="532229"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41" name="文字方塊 40"/>
          <p:cNvSpPr txBox="1"/>
          <p:nvPr/>
        </p:nvSpPr>
        <p:spPr>
          <a:xfrm>
            <a:off x="5130469" y="3652675"/>
            <a:ext cx="532229" cy="461665"/>
          </a:xfrm>
          <a:prstGeom prst="rect">
            <a:avLst/>
          </a:prstGeom>
          <a:noFill/>
        </p:spPr>
        <p:txBody>
          <a:bodyPr wrap="square" rtlCol="0">
            <a:spAutoFit/>
          </a:bodyPr>
          <a:lstStyle/>
          <a:p>
            <a:pPr algn="ctr"/>
            <a:r>
              <a:rPr lang="en-US" altLang="zh-TW" sz="2400" dirty="0"/>
              <a:t>B</a:t>
            </a:r>
            <a:endParaRPr lang="zh-TW" altLang="en-US" sz="2400" dirty="0"/>
          </a:p>
        </p:txBody>
      </p:sp>
      <p:cxnSp>
        <p:nvCxnSpPr>
          <p:cNvPr id="42" name="直線單箭頭接點 41"/>
          <p:cNvCxnSpPr>
            <a:cxnSpLocks/>
            <a:stCxn id="11" idx="0"/>
            <a:endCxn id="16" idx="4"/>
          </p:cNvCxnSpPr>
          <p:nvPr/>
        </p:nvCxnSpPr>
        <p:spPr>
          <a:xfrm flipV="1">
            <a:off x="6376958" y="3635899"/>
            <a:ext cx="1147735" cy="101075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cxnSpLocks/>
            <a:stCxn id="12" idx="7"/>
            <a:endCxn id="20" idx="4"/>
          </p:cNvCxnSpPr>
          <p:nvPr/>
        </p:nvCxnSpPr>
        <p:spPr>
          <a:xfrm flipV="1">
            <a:off x="7668511" y="3633695"/>
            <a:ext cx="1968534" cy="1043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cxnSpLocks/>
            <a:stCxn id="12" idx="7"/>
            <a:endCxn id="19" idx="4"/>
          </p:cNvCxnSpPr>
          <p:nvPr/>
        </p:nvCxnSpPr>
        <p:spPr>
          <a:xfrm flipV="1">
            <a:off x="7668511" y="3652675"/>
            <a:ext cx="859604" cy="10248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p:cNvSpPr txBox="1"/>
          <p:nvPr/>
        </p:nvSpPr>
        <p:spPr>
          <a:xfrm>
            <a:off x="6409349" y="3663887"/>
            <a:ext cx="532229"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46" name="文字方塊 45"/>
          <p:cNvSpPr txBox="1"/>
          <p:nvPr/>
        </p:nvSpPr>
        <p:spPr>
          <a:xfrm>
            <a:off x="7061678" y="3863803"/>
            <a:ext cx="532229"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47" name="文字方塊 46"/>
          <p:cNvSpPr txBox="1"/>
          <p:nvPr/>
        </p:nvSpPr>
        <p:spPr>
          <a:xfrm>
            <a:off x="7723139" y="3652676"/>
            <a:ext cx="532229" cy="461665"/>
          </a:xfrm>
          <a:prstGeom prst="rect">
            <a:avLst/>
          </a:prstGeom>
          <a:noFill/>
        </p:spPr>
        <p:txBody>
          <a:bodyPr wrap="square" rtlCol="0">
            <a:spAutoFit/>
          </a:bodyPr>
          <a:lstStyle/>
          <a:p>
            <a:pPr algn="ctr"/>
            <a:r>
              <a:rPr lang="en-US" altLang="zh-TW" sz="2400" dirty="0"/>
              <a:t>A</a:t>
            </a:r>
            <a:endParaRPr lang="zh-TW" altLang="en-US" sz="2400" dirty="0"/>
          </a:p>
        </p:txBody>
      </p:sp>
      <p:sp>
        <p:nvSpPr>
          <p:cNvPr id="48" name="文字方塊 47"/>
          <p:cNvSpPr txBox="1"/>
          <p:nvPr/>
        </p:nvSpPr>
        <p:spPr>
          <a:xfrm>
            <a:off x="8988675" y="3830946"/>
            <a:ext cx="532229" cy="461665"/>
          </a:xfrm>
          <a:prstGeom prst="rect">
            <a:avLst/>
          </a:prstGeom>
          <a:noFill/>
        </p:spPr>
        <p:txBody>
          <a:bodyPr wrap="square" rtlCol="0">
            <a:spAutoFit/>
          </a:bodyPr>
          <a:lstStyle/>
          <a:p>
            <a:pPr algn="ctr"/>
            <a:r>
              <a:rPr lang="en-US" altLang="zh-TW" sz="2400" dirty="0"/>
              <a:t>B</a:t>
            </a:r>
            <a:endParaRPr lang="zh-TW" altLang="en-US" sz="2400" dirty="0"/>
          </a:p>
        </p:txBody>
      </p:sp>
      <p:sp>
        <p:nvSpPr>
          <p:cNvPr id="106" name="文字方塊 105"/>
          <p:cNvSpPr txBox="1"/>
          <p:nvPr/>
        </p:nvSpPr>
        <p:spPr>
          <a:xfrm>
            <a:off x="2326133" y="1776626"/>
            <a:ext cx="4735545" cy="830997"/>
          </a:xfrm>
          <a:prstGeom prst="rect">
            <a:avLst/>
          </a:prstGeom>
          <a:noFill/>
        </p:spPr>
        <p:txBody>
          <a:bodyPr wrap="square" rtlCol="0">
            <a:spAutoFit/>
          </a:bodyPr>
          <a:lstStyle/>
          <a:p>
            <a:r>
              <a:rPr lang="en-US" altLang="zh-TW" sz="2400" dirty="0"/>
              <a:t>Keep several best path at each step</a:t>
            </a:r>
            <a:endParaRPr lang="zh-TW" altLang="en-US" sz="2400" dirty="0"/>
          </a:p>
        </p:txBody>
      </p:sp>
      <p:sp>
        <p:nvSpPr>
          <p:cNvPr id="107" name="文字方塊 106"/>
          <p:cNvSpPr txBox="1"/>
          <p:nvPr/>
        </p:nvSpPr>
        <p:spPr>
          <a:xfrm>
            <a:off x="2308495" y="2563215"/>
            <a:ext cx="4608551" cy="461665"/>
          </a:xfrm>
          <a:prstGeom prst="rect">
            <a:avLst/>
          </a:prstGeom>
          <a:noFill/>
        </p:spPr>
        <p:txBody>
          <a:bodyPr wrap="square" rtlCol="0">
            <a:spAutoFit/>
          </a:bodyPr>
          <a:lstStyle/>
          <a:p>
            <a:r>
              <a:rPr lang="en-US" altLang="zh-TW" sz="2400" dirty="0"/>
              <a:t>Beam size = 2</a:t>
            </a:r>
            <a:endParaRPr lang="zh-TW" altLang="en-US" sz="2400" dirty="0"/>
          </a:p>
        </p:txBody>
      </p:sp>
      <p:cxnSp>
        <p:nvCxnSpPr>
          <p:cNvPr id="65" name="直線單箭頭接點 64"/>
          <p:cNvCxnSpPr>
            <a:cxnSpLocks/>
          </p:cNvCxnSpPr>
          <p:nvPr/>
        </p:nvCxnSpPr>
        <p:spPr>
          <a:xfrm flipV="1">
            <a:off x="6000789" y="5794771"/>
            <a:ext cx="520479" cy="541699"/>
          </a:xfrm>
          <a:prstGeom prst="straightConnector1">
            <a:avLst/>
          </a:prstGeom>
          <a:ln w="254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cxnSpLocks/>
          </p:cNvCxnSpPr>
          <p:nvPr/>
        </p:nvCxnSpPr>
        <p:spPr>
          <a:xfrm flipH="1" flipV="1">
            <a:off x="5234666" y="5726129"/>
            <a:ext cx="604623" cy="524967"/>
          </a:xfrm>
          <a:prstGeom prst="straightConnector1">
            <a:avLst/>
          </a:prstGeom>
          <a:ln w="254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a:cxnSpLocks/>
          </p:cNvCxnSpPr>
          <p:nvPr/>
        </p:nvCxnSpPr>
        <p:spPr>
          <a:xfrm flipH="1" flipV="1">
            <a:off x="4292793" y="4904220"/>
            <a:ext cx="623655" cy="427211"/>
          </a:xfrm>
          <a:prstGeom prst="straightConnector1">
            <a:avLst/>
          </a:prstGeom>
          <a:ln w="254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cxnSpLocks/>
          </p:cNvCxnSpPr>
          <p:nvPr/>
        </p:nvCxnSpPr>
        <p:spPr>
          <a:xfrm flipV="1">
            <a:off x="4998410" y="4904219"/>
            <a:ext cx="142339" cy="427210"/>
          </a:xfrm>
          <a:prstGeom prst="straightConnector1">
            <a:avLst/>
          </a:prstGeom>
          <a:ln w="254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cxnSpLocks/>
          </p:cNvCxnSpPr>
          <p:nvPr/>
        </p:nvCxnSpPr>
        <p:spPr>
          <a:xfrm flipH="1" flipV="1">
            <a:off x="6626775" y="4971002"/>
            <a:ext cx="167728" cy="362459"/>
          </a:xfrm>
          <a:prstGeom prst="straightConnector1">
            <a:avLst/>
          </a:prstGeom>
          <a:ln w="254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cxnSpLocks/>
          </p:cNvCxnSpPr>
          <p:nvPr/>
        </p:nvCxnSpPr>
        <p:spPr>
          <a:xfrm flipV="1">
            <a:off x="6871262" y="4796751"/>
            <a:ext cx="541495" cy="514860"/>
          </a:xfrm>
          <a:prstGeom prst="straightConnector1">
            <a:avLst/>
          </a:prstGeom>
          <a:ln w="254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1" name="箭號: 向右 80"/>
          <p:cNvSpPr/>
          <p:nvPr/>
        </p:nvSpPr>
        <p:spPr>
          <a:xfrm rot="13249055">
            <a:off x="5396881" y="5720903"/>
            <a:ext cx="514927" cy="30779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2" name="箭號: 向右 81"/>
          <p:cNvSpPr/>
          <p:nvPr/>
        </p:nvSpPr>
        <p:spPr>
          <a:xfrm rot="18620798">
            <a:off x="6035281" y="5739260"/>
            <a:ext cx="514927" cy="30779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3" name="箭號: 向右 82"/>
          <p:cNvSpPr/>
          <p:nvPr/>
        </p:nvSpPr>
        <p:spPr>
          <a:xfrm rot="18620798">
            <a:off x="6837541" y="4780368"/>
            <a:ext cx="514927" cy="30779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4" name="箭號: 向右 83"/>
          <p:cNvSpPr/>
          <p:nvPr/>
        </p:nvSpPr>
        <p:spPr>
          <a:xfrm rot="17248355">
            <a:off x="5360463" y="4998322"/>
            <a:ext cx="514927" cy="30779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86" name="直線單箭頭接點 85"/>
          <p:cNvCxnSpPr>
            <a:cxnSpLocks/>
          </p:cNvCxnSpPr>
          <p:nvPr/>
        </p:nvCxnSpPr>
        <p:spPr>
          <a:xfrm flipH="1" flipV="1">
            <a:off x="4516767" y="3897507"/>
            <a:ext cx="399681" cy="660151"/>
          </a:xfrm>
          <a:prstGeom prst="straightConnector1">
            <a:avLst/>
          </a:prstGeom>
          <a:ln w="254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cxnSpLocks/>
          </p:cNvCxnSpPr>
          <p:nvPr/>
        </p:nvCxnSpPr>
        <p:spPr>
          <a:xfrm flipV="1">
            <a:off x="8004193" y="4226315"/>
            <a:ext cx="841160" cy="371665"/>
          </a:xfrm>
          <a:prstGeom prst="straightConnector1">
            <a:avLst/>
          </a:prstGeom>
          <a:ln w="254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cxnSpLocks/>
          </p:cNvCxnSpPr>
          <p:nvPr/>
        </p:nvCxnSpPr>
        <p:spPr>
          <a:xfrm flipV="1">
            <a:off x="7705491" y="4061148"/>
            <a:ext cx="336036" cy="424912"/>
          </a:xfrm>
          <a:prstGeom prst="straightConnector1">
            <a:avLst/>
          </a:prstGeom>
          <a:ln w="254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3" name="箭號: 向右 102"/>
          <p:cNvSpPr/>
          <p:nvPr/>
        </p:nvSpPr>
        <p:spPr>
          <a:xfrm rot="20084314">
            <a:off x="8226400" y="4420623"/>
            <a:ext cx="514927" cy="30779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08" name="直線單箭頭接點 107"/>
          <p:cNvCxnSpPr>
            <a:cxnSpLocks/>
          </p:cNvCxnSpPr>
          <p:nvPr/>
        </p:nvCxnSpPr>
        <p:spPr>
          <a:xfrm flipV="1">
            <a:off x="5522032" y="3944583"/>
            <a:ext cx="142339" cy="427210"/>
          </a:xfrm>
          <a:prstGeom prst="straightConnector1">
            <a:avLst/>
          </a:prstGeom>
          <a:ln w="25400">
            <a:solidFill>
              <a:srgbClr val="00B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9" name="箭號: 向右 108"/>
          <p:cNvSpPr/>
          <p:nvPr/>
        </p:nvSpPr>
        <p:spPr>
          <a:xfrm rot="17386143">
            <a:off x="5604009" y="4090698"/>
            <a:ext cx="514927" cy="30779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5861371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81" grpId="0" animBg="1"/>
      <p:bldP spid="82" grpId="0" animBg="1"/>
      <p:bldP spid="83" grpId="0" animBg="1"/>
      <p:bldP spid="84" grpId="0" animBg="1"/>
      <p:bldP spid="103" grpId="0" animBg="1"/>
      <p:bldP spid="10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3516F1C7-E6B2-419E-B59A-5CD9A58E2481}"/>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65741" y="528742"/>
            <a:ext cx="5424256" cy="2805343"/>
          </a:xfrm>
        </p:spPr>
      </p:pic>
      <p:pic>
        <p:nvPicPr>
          <p:cNvPr id="5" name="图片 4">
            <a:extLst>
              <a:ext uri="{FF2B5EF4-FFF2-40B4-BE49-F238E27FC236}">
                <a16:creationId xmlns:a16="http://schemas.microsoft.com/office/drawing/2014/main" id="{20BAD5A5-6697-46C0-A903-3865B51CE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54603"/>
            <a:ext cx="5730259" cy="5158964"/>
          </a:xfrm>
          <a:prstGeom prst="rect">
            <a:avLst/>
          </a:prstGeom>
        </p:spPr>
      </p:pic>
      <p:pic>
        <p:nvPicPr>
          <p:cNvPr id="6" name="图片 5">
            <a:extLst>
              <a:ext uri="{FF2B5EF4-FFF2-40B4-BE49-F238E27FC236}">
                <a16:creationId xmlns:a16="http://schemas.microsoft.com/office/drawing/2014/main" id="{0E3D57CB-88A6-42FB-A81D-C443DA69A0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41" y="3429000"/>
            <a:ext cx="5209436" cy="3258105"/>
          </a:xfrm>
          <a:prstGeom prst="rect">
            <a:avLst/>
          </a:prstGeom>
        </p:spPr>
      </p:pic>
    </p:spTree>
    <p:extLst>
      <p:ext uri="{BB962C8B-B14F-4D97-AF65-F5344CB8AC3E}">
        <p14:creationId xmlns:p14="http://schemas.microsoft.com/office/powerpoint/2010/main" val="170214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5151577" y="2379784"/>
            <a:ext cx="720000" cy="36877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0" name="文字方塊 39"/>
          <p:cNvSpPr txBox="1"/>
          <p:nvPr/>
        </p:nvSpPr>
        <p:spPr>
          <a:xfrm>
            <a:off x="5074081" y="2347657"/>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sp>
        <p:nvSpPr>
          <p:cNvPr id="2" name="標題 1"/>
          <p:cNvSpPr>
            <a:spLocks noGrp="1"/>
          </p:cNvSpPr>
          <p:nvPr>
            <p:ph type="title"/>
          </p:nvPr>
        </p:nvSpPr>
        <p:spPr/>
        <p:txBody>
          <a:bodyPr/>
          <a:lstStyle/>
          <a:p>
            <a:pPr algn="ctr"/>
            <a:r>
              <a:rPr lang="en-US" altLang="zh-TW" dirty="0"/>
              <a:t>GRU</a:t>
            </a:r>
            <a:endParaRPr lang="zh-TW" altLang="en-US" dirty="0"/>
          </a:p>
        </p:txBody>
      </p:sp>
      <p:sp>
        <p:nvSpPr>
          <p:cNvPr id="8" name="矩形 7"/>
          <p:cNvSpPr/>
          <p:nvPr/>
        </p:nvSpPr>
        <p:spPr>
          <a:xfrm>
            <a:off x="6042949" y="468685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r</a:t>
            </a:r>
            <a:endParaRPr lang="zh-TW" altLang="en-US" sz="2400" baseline="30000" dirty="0"/>
          </a:p>
        </p:txBody>
      </p:sp>
      <p:sp>
        <p:nvSpPr>
          <p:cNvPr id="13" name="矩形 12"/>
          <p:cNvSpPr/>
          <p:nvPr/>
        </p:nvSpPr>
        <p:spPr>
          <a:xfrm>
            <a:off x="7302823" y="4719875"/>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baseline="30000" dirty="0"/>
          </a:p>
        </p:txBody>
      </p:sp>
      <p:grpSp>
        <p:nvGrpSpPr>
          <p:cNvPr id="32" name="群組 31"/>
          <p:cNvGrpSpPr/>
          <p:nvPr/>
        </p:nvGrpSpPr>
        <p:grpSpPr>
          <a:xfrm>
            <a:off x="8598235" y="1033586"/>
            <a:ext cx="907572" cy="461665"/>
            <a:chOff x="3326306" y="1395097"/>
            <a:chExt cx="907572" cy="461665"/>
          </a:xfrm>
        </p:grpSpPr>
        <p:sp>
          <p:nvSpPr>
            <p:cNvPr id="23" name="矩形 22"/>
            <p:cNvSpPr/>
            <p:nvPr/>
          </p:nvSpPr>
          <p:spPr>
            <a:xfrm>
              <a:off x="3407878" y="1409486"/>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24" name="文字方塊 23"/>
            <p:cNvSpPr txBox="1"/>
            <p:nvPr/>
          </p:nvSpPr>
          <p:spPr>
            <a:xfrm>
              <a:off x="3326306" y="1395097"/>
              <a:ext cx="907572" cy="461665"/>
            </a:xfrm>
            <a:prstGeom prst="rect">
              <a:avLst/>
            </a:prstGeom>
            <a:noFill/>
          </p:spPr>
          <p:txBody>
            <a:bodyPr wrap="square" rtlCol="0">
              <a:spAutoFit/>
            </a:bodyPr>
            <a:lstStyle/>
            <a:p>
              <a:pPr algn="ctr"/>
              <a:r>
                <a:rPr lang="en-US" altLang="zh-TW" sz="2400" dirty="0" err="1">
                  <a:solidFill>
                    <a:schemeClr val="bg1"/>
                  </a:solidFill>
                </a:rPr>
                <a:t>y</a:t>
              </a:r>
              <a:r>
                <a:rPr lang="en-US" altLang="zh-TW" sz="2400" baseline="30000" dirty="0" err="1">
                  <a:solidFill>
                    <a:schemeClr val="bg1"/>
                  </a:solidFill>
                </a:rPr>
                <a:t>t</a:t>
              </a:r>
              <a:endParaRPr lang="zh-TW" altLang="en-US" sz="2400" baseline="30000" dirty="0">
                <a:solidFill>
                  <a:schemeClr val="bg1"/>
                </a:solidFill>
              </a:endParaRPr>
            </a:p>
          </p:txBody>
        </p:sp>
      </p:grpSp>
      <p:cxnSp>
        <p:nvCxnSpPr>
          <p:cNvPr id="25" name="直線單箭頭接點 24"/>
          <p:cNvCxnSpPr>
            <a:cxnSpLocks/>
          </p:cNvCxnSpPr>
          <p:nvPr/>
        </p:nvCxnSpPr>
        <p:spPr>
          <a:xfrm flipH="1" flipV="1">
            <a:off x="6376473" y="3433551"/>
            <a:ext cx="0" cy="123018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cxnSpLocks/>
            <a:endCxn id="118" idx="2"/>
          </p:cNvCxnSpPr>
          <p:nvPr/>
        </p:nvCxnSpPr>
        <p:spPr>
          <a:xfrm flipV="1">
            <a:off x="5859811" y="2570254"/>
            <a:ext cx="1591169" cy="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向下箭號 161"/>
          <p:cNvSpPr/>
          <p:nvPr/>
        </p:nvSpPr>
        <p:spPr>
          <a:xfrm flipV="1">
            <a:off x="8840439" y="1553134"/>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33" name="向下箭號 165"/>
          <p:cNvSpPr/>
          <p:nvPr/>
        </p:nvSpPr>
        <p:spPr>
          <a:xfrm rot="18993628" flipV="1">
            <a:off x="6466948" y="5087568"/>
            <a:ext cx="438150" cy="872768"/>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5" name="手繪多邊形 4"/>
          <p:cNvSpPr/>
          <p:nvPr/>
        </p:nvSpPr>
        <p:spPr>
          <a:xfrm>
            <a:off x="5892543" y="2580725"/>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1" name="直線單箭頭接點 80"/>
          <p:cNvCxnSpPr>
            <a:cxnSpLocks/>
          </p:cNvCxnSpPr>
          <p:nvPr/>
        </p:nvCxnSpPr>
        <p:spPr>
          <a:xfrm flipV="1">
            <a:off x="9034106" y="3907932"/>
            <a:ext cx="0" cy="9263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13"/>
          <p:cNvGrpSpPr/>
          <p:nvPr/>
        </p:nvGrpSpPr>
        <p:grpSpPr>
          <a:xfrm>
            <a:off x="6263635" y="5896673"/>
            <a:ext cx="1720252" cy="480851"/>
            <a:chOff x="4853681" y="5907782"/>
            <a:chExt cx="1720252" cy="480851"/>
          </a:xfrm>
        </p:grpSpPr>
        <p:grpSp>
          <p:nvGrpSpPr>
            <p:cNvPr id="4" name="群組 3"/>
            <p:cNvGrpSpPr/>
            <p:nvPr/>
          </p:nvGrpSpPr>
          <p:grpSpPr>
            <a:xfrm>
              <a:off x="5666361" y="5926968"/>
              <a:ext cx="907572" cy="461665"/>
              <a:chOff x="4765592" y="6396335"/>
              <a:chExt cx="907572" cy="461665"/>
            </a:xfrm>
          </p:grpSpPr>
          <p:sp>
            <p:nvSpPr>
              <p:cNvPr id="5" name="矩形 4"/>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6" name="文字方塊 5"/>
              <p:cNvSpPr txBox="1"/>
              <p:nvPr/>
            </p:nvSpPr>
            <p:spPr>
              <a:xfrm>
                <a:off x="4765592" y="6396335"/>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98" name="矩形 97"/>
            <p:cNvSpPr/>
            <p:nvPr/>
          </p:nvSpPr>
          <p:spPr>
            <a:xfrm>
              <a:off x="4913487" y="5954231"/>
              <a:ext cx="720000" cy="36877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9" name="文字方塊 98"/>
            <p:cNvSpPr txBox="1"/>
            <p:nvPr/>
          </p:nvSpPr>
          <p:spPr>
            <a:xfrm>
              <a:off x="4853681" y="5907782"/>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bg1"/>
                  </a:solidFill>
                </a:rPr>
                <a:t>h</a:t>
              </a:r>
              <a:r>
                <a:rPr lang="en-US" altLang="zh-TW" sz="2400" baseline="30000" dirty="0">
                  <a:solidFill>
                    <a:schemeClr val="bg1"/>
                  </a:solidFill>
                </a:rPr>
                <a:t>t-1</a:t>
              </a:r>
              <a:endParaRPr lang="zh-TW" altLang="en-US" sz="2400" baseline="30000" dirty="0">
                <a:solidFill>
                  <a:schemeClr val="bg1"/>
                </a:solidFill>
              </a:endParaRPr>
            </a:p>
          </p:txBody>
        </p:sp>
      </p:grpSp>
      <p:cxnSp>
        <p:nvCxnSpPr>
          <p:cNvPr id="105" name="直線單箭頭接點 104"/>
          <p:cNvCxnSpPr>
            <a:cxnSpLocks/>
          </p:cNvCxnSpPr>
          <p:nvPr/>
        </p:nvCxnSpPr>
        <p:spPr>
          <a:xfrm flipV="1">
            <a:off x="5557253" y="2814675"/>
            <a:ext cx="0" cy="3323941"/>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圖片 2"/>
          <p:cNvPicPr>
            <a:picLocks noChangeAspect="1"/>
          </p:cNvPicPr>
          <p:nvPr/>
        </p:nvPicPr>
        <p:blipFill>
          <a:blip r:embed="rId3"/>
          <a:stretch>
            <a:fillRect/>
          </a:stretch>
        </p:blipFill>
        <p:spPr>
          <a:xfrm>
            <a:off x="453867" y="1442766"/>
            <a:ext cx="2419187" cy="2162149"/>
          </a:xfrm>
          <a:prstGeom prst="rect">
            <a:avLst/>
          </a:prstGeom>
        </p:spPr>
      </p:pic>
      <mc:AlternateContent xmlns:mc="http://schemas.openxmlformats.org/markup-compatibility/2006" xmlns:a14="http://schemas.microsoft.com/office/drawing/2010/main">
        <mc:Choice Requires="a14">
          <p:sp>
            <p:nvSpPr>
              <p:cNvPr id="83" name="矩形 82"/>
              <p:cNvSpPr/>
              <p:nvPr/>
            </p:nvSpPr>
            <p:spPr>
              <a:xfrm>
                <a:off x="8699514" y="4726826"/>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400" i="1" dirty="0" smtClean="0">
                          <a:latin typeface="Cambria Math" panose="02040503050406030204" pitchFamily="18" charset="0"/>
                        </a:rPr>
                        <m:t> </m:t>
                      </m:r>
                    </m:oMath>
                  </m:oMathPara>
                </a14:m>
                <a:endParaRPr lang="zh-TW" altLang="en-US" sz="2400" baseline="30000" dirty="0"/>
              </a:p>
            </p:txBody>
          </p:sp>
        </mc:Choice>
        <mc:Fallback xmlns="">
          <p:sp>
            <p:nvSpPr>
              <p:cNvPr id="83" name="矩形 82"/>
              <p:cNvSpPr>
                <a:spLocks noRot="1" noChangeAspect="1" noMove="1" noResize="1" noEditPoints="1" noAdjustHandles="1" noChangeArrowheads="1" noChangeShapeType="1" noTextEdit="1"/>
              </p:cNvSpPr>
              <p:nvPr/>
            </p:nvSpPr>
            <p:spPr>
              <a:xfrm>
                <a:off x="8699514" y="4726826"/>
                <a:ext cx="720000" cy="432000"/>
              </a:xfrm>
              <a:prstGeom prst="rect">
                <a:avLst/>
              </a:prstGeom>
              <a:blipFill>
                <a:blip r:embed="rId4"/>
                <a:stretch>
                  <a:fillRect/>
                </a:stretch>
              </a:blipFill>
            </p:spPr>
            <p:txBody>
              <a:bodyPr/>
              <a:lstStyle/>
              <a:p>
                <a:r>
                  <a:rPr lang="zh-CN" altLang="en-US">
                    <a:noFill/>
                  </a:rPr>
                  <a:t> </a:t>
                </a:r>
              </a:p>
            </p:txBody>
          </p:sp>
        </mc:Fallback>
      </mc:AlternateContent>
      <p:cxnSp>
        <p:nvCxnSpPr>
          <p:cNvPr id="84" name="直線單箭頭接點 83"/>
          <p:cNvCxnSpPr>
            <a:cxnSpLocks/>
          </p:cNvCxnSpPr>
          <p:nvPr/>
        </p:nvCxnSpPr>
        <p:spPr>
          <a:xfrm flipV="1">
            <a:off x="5583536" y="6145819"/>
            <a:ext cx="691080"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85" name="群組 84"/>
          <p:cNvGrpSpPr/>
          <p:nvPr/>
        </p:nvGrpSpPr>
        <p:grpSpPr>
          <a:xfrm>
            <a:off x="6138594" y="2967626"/>
            <a:ext cx="438150" cy="438150"/>
            <a:chOff x="6656524" y="2699227"/>
            <a:chExt cx="438150" cy="438150"/>
          </a:xfrm>
        </p:grpSpPr>
        <p:sp>
          <p:nvSpPr>
            <p:cNvPr id="86" name="橢圓 85"/>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7" name="文字方塊 86"/>
                <p:cNvSpPr txBox="1"/>
                <p:nvPr/>
              </p:nvSpPr>
              <p:spPr>
                <a:xfrm>
                  <a:off x="6710937" y="2723025"/>
                  <a:ext cx="3526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87" name="文字方塊 86"/>
                <p:cNvSpPr txBox="1">
                  <a:spLocks noRot="1" noChangeAspect="1" noMove="1" noResize="1" noEditPoints="1" noAdjustHandles="1" noChangeArrowheads="1" noChangeShapeType="1" noTextEdit="1"/>
                </p:cNvSpPr>
                <p:nvPr/>
              </p:nvSpPr>
              <p:spPr>
                <a:xfrm>
                  <a:off x="6710937" y="2723025"/>
                  <a:ext cx="352661" cy="369332"/>
                </a:xfrm>
                <a:prstGeom prst="rect">
                  <a:avLst/>
                </a:prstGeom>
                <a:blipFill>
                  <a:blip r:embed="rId5"/>
                  <a:stretch>
                    <a:fillRect l="-22414" r="-20690" b="-18333"/>
                  </a:stretch>
                </a:blipFill>
              </p:spPr>
              <p:txBody>
                <a:bodyPr/>
                <a:lstStyle/>
                <a:p>
                  <a:r>
                    <a:rPr lang="zh-CN" altLang="en-US">
                      <a:noFill/>
                    </a:rPr>
                    <a:t> </a:t>
                  </a:r>
                </a:p>
              </p:txBody>
            </p:sp>
          </mc:Fallback>
        </mc:AlternateContent>
      </p:grpSp>
      <p:grpSp>
        <p:nvGrpSpPr>
          <p:cNvPr id="88" name="群組 87"/>
          <p:cNvGrpSpPr/>
          <p:nvPr/>
        </p:nvGrpSpPr>
        <p:grpSpPr>
          <a:xfrm>
            <a:off x="8649110" y="5915859"/>
            <a:ext cx="907572" cy="461665"/>
            <a:chOff x="4765592" y="6396335"/>
            <a:chExt cx="907572" cy="461665"/>
          </a:xfrm>
        </p:grpSpPr>
        <p:sp>
          <p:nvSpPr>
            <p:cNvPr id="89" name="矩形 88"/>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90" name="文字方塊 89"/>
            <p:cNvSpPr txBox="1"/>
            <p:nvPr/>
          </p:nvSpPr>
          <p:spPr>
            <a:xfrm>
              <a:off x="4765592" y="6396335"/>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91" name="向下箭號 162"/>
          <p:cNvSpPr/>
          <p:nvPr/>
        </p:nvSpPr>
        <p:spPr>
          <a:xfrm flipV="1">
            <a:off x="8832946" y="5274596"/>
            <a:ext cx="438150" cy="550705"/>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2" name="向下箭號 162"/>
          <p:cNvSpPr/>
          <p:nvPr/>
        </p:nvSpPr>
        <p:spPr>
          <a:xfrm rot="7262412" flipV="1">
            <a:off x="7445523" y="2770685"/>
            <a:ext cx="438150" cy="2421714"/>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cxnSp>
        <p:nvCxnSpPr>
          <p:cNvPr id="115" name="直線單箭頭接點 114"/>
          <p:cNvCxnSpPr>
            <a:cxnSpLocks/>
            <a:endCxn id="119" idx="2"/>
          </p:cNvCxnSpPr>
          <p:nvPr/>
        </p:nvCxnSpPr>
        <p:spPr>
          <a:xfrm flipV="1">
            <a:off x="7644147" y="2744309"/>
            <a:ext cx="37576" cy="19594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p:cNvCxnSpPr>
            <a:cxnSpLocks/>
          </p:cNvCxnSpPr>
          <p:nvPr/>
        </p:nvCxnSpPr>
        <p:spPr>
          <a:xfrm>
            <a:off x="7692650" y="3676497"/>
            <a:ext cx="1068342" cy="89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群組 116"/>
          <p:cNvGrpSpPr/>
          <p:nvPr/>
        </p:nvGrpSpPr>
        <p:grpSpPr>
          <a:xfrm>
            <a:off x="7450979" y="2351179"/>
            <a:ext cx="438150" cy="438150"/>
            <a:chOff x="6656524" y="2699227"/>
            <a:chExt cx="438150" cy="438150"/>
          </a:xfrm>
        </p:grpSpPr>
        <p:sp>
          <p:nvSpPr>
            <p:cNvPr id="118" name="橢圓 117"/>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9" name="文字方塊 118"/>
                <p:cNvSpPr txBox="1"/>
                <p:nvPr/>
              </p:nvSpPr>
              <p:spPr>
                <a:xfrm>
                  <a:off x="6710937" y="2723025"/>
                  <a:ext cx="3526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119" name="文字方塊 118"/>
                <p:cNvSpPr txBox="1">
                  <a:spLocks noRot="1" noChangeAspect="1" noMove="1" noResize="1" noEditPoints="1" noAdjustHandles="1" noChangeArrowheads="1" noChangeShapeType="1" noTextEdit="1"/>
                </p:cNvSpPr>
                <p:nvPr/>
              </p:nvSpPr>
              <p:spPr>
                <a:xfrm>
                  <a:off x="6710937" y="2723025"/>
                  <a:ext cx="352661" cy="369332"/>
                </a:xfrm>
                <a:prstGeom prst="rect">
                  <a:avLst/>
                </a:prstGeom>
                <a:blipFill>
                  <a:blip r:embed="rId6"/>
                  <a:stretch>
                    <a:fillRect l="-20690" r="-22414" b="-18333"/>
                  </a:stretch>
                </a:blipFill>
              </p:spPr>
              <p:txBody>
                <a:bodyPr/>
                <a:lstStyle/>
                <a:p>
                  <a:r>
                    <a:rPr lang="zh-CN" altLang="en-US">
                      <a:noFill/>
                    </a:rPr>
                    <a:t> </a:t>
                  </a:r>
                </a:p>
              </p:txBody>
            </p:sp>
          </mc:Fallback>
        </mc:AlternateContent>
      </p:grpSp>
      <p:grpSp>
        <p:nvGrpSpPr>
          <p:cNvPr id="120" name="群組 119"/>
          <p:cNvGrpSpPr/>
          <p:nvPr/>
        </p:nvGrpSpPr>
        <p:grpSpPr>
          <a:xfrm>
            <a:off x="8815031" y="3445312"/>
            <a:ext cx="438150" cy="438150"/>
            <a:chOff x="6656524" y="2699227"/>
            <a:chExt cx="438150" cy="438150"/>
          </a:xfrm>
        </p:grpSpPr>
        <p:sp>
          <p:nvSpPr>
            <p:cNvPr id="121" name="橢圓 120"/>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2" name="文字方塊 121"/>
                <p:cNvSpPr txBox="1"/>
                <p:nvPr/>
              </p:nvSpPr>
              <p:spPr>
                <a:xfrm>
                  <a:off x="6710937" y="2723025"/>
                  <a:ext cx="3526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122" name="文字方塊 121"/>
                <p:cNvSpPr txBox="1">
                  <a:spLocks noRot="1" noChangeAspect="1" noMove="1" noResize="1" noEditPoints="1" noAdjustHandles="1" noChangeArrowheads="1" noChangeShapeType="1" noTextEdit="1"/>
                </p:cNvSpPr>
                <p:nvPr/>
              </p:nvSpPr>
              <p:spPr>
                <a:xfrm>
                  <a:off x="6710937" y="2723025"/>
                  <a:ext cx="352661" cy="369332"/>
                </a:xfrm>
                <a:prstGeom prst="rect">
                  <a:avLst/>
                </a:prstGeom>
                <a:blipFill>
                  <a:blip r:embed="rId7"/>
                  <a:stretch>
                    <a:fillRect l="-22414" r="-20690" b="-18033"/>
                  </a:stretch>
                </a:blipFill>
              </p:spPr>
              <p:txBody>
                <a:bodyPr/>
                <a:lstStyle/>
                <a:p>
                  <a:r>
                    <a:rPr lang="zh-CN" altLang="en-US">
                      <a:noFill/>
                    </a:rPr>
                    <a:t> </a:t>
                  </a:r>
                </a:p>
              </p:txBody>
            </p:sp>
          </mc:Fallback>
        </mc:AlternateContent>
      </p:grpSp>
      <p:sp>
        <p:nvSpPr>
          <p:cNvPr id="29" name="文字方塊 28"/>
          <p:cNvSpPr txBox="1"/>
          <p:nvPr/>
        </p:nvSpPr>
        <p:spPr>
          <a:xfrm>
            <a:off x="8145630" y="3198251"/>
            <a:ext cx="705603" cy="461665"/>
          </a:xfrm>
          <a:prstGeom prst="rect">
            <a:avLst/>
          </a:prstGeom>
          <a:noFill/>
        </p:spPr>
        <p:txBody>
          <a:bodyPr wrap="square" rtlCol="0">
            <a:spAutoFit/>
          </a:bodyPr>
          <a:lstStyle/>
          <a:p>
            <a:r>
              <a:rPr lang="en-US" altLang="zh-TW" sz="2400" dirty="0"/>
              <a:t>1-</a:t>
            </a:r>
            <a:endParaRPr lang="zh-TW" altLang="en-US" sz="2400" dirty="0"/>
          </a:p>
        </p:txBody>
      </p:sp>
      <p:grpSp>
        <p:nvGrpSpPr>
          <p:cNvPr id="123" name="群組 122"/>
          <p:cNvGrpSpPr/>
          <p:nvPr/>
        </p:nvGrpSpPr>
        <p:grpSpPr>
          <a:xfrm>
            <a:off x="8818279" y="2359414"/>
            <a:ext cx="438150" cy="438150"/>
            <a:chOff x="6656524" y="2699227"/>
            <a:chExt cx="438150" cy="438150"/>
          </a:xfrm>
        </p:grpSpPr>
        <p:sp>
          <p:nvSpPr>
            <p:cNvPr id="124" name="橢圓 123"/>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5" name="文字方塊 124"/>
                <p:cNvSpPr txBox="1"/>
                <p:nvPr/>
              </p:nvSpPr>
              <p:spPr>
                <a:xfrm>
                  <a:off x="6766595" y="2808578"/>
                  <a:ext cx="2933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a:latin typeface="Cambria Math" panose="02040503050406030204" pitchFamily="18" charset="0"/>
                            <a:ea typeface="Cambria Math" panose="02040503050406030204" pitchFamily="18" charset="0"/>
                          </a:rPr>
                          <m:t>＋</m:t>
                        </m:r>
                      </m:oMath>
                    </m:oMathPara>
                  </a14:m>
                  <a:endParaRPr lang="zh-TW" altLang="en-US" dirty="0"/>
                </a:p>
              </p:txBody>
            </p:sp>
          </mc:Choice>
          <mc:Fallback xmlns="">
            <p:sp>
              <p:nvSpPr>
                <p:cNvPr id="125" name="文字方塊 124"/>
                <p:cNvSpPr txBox="1">
                  <a:spLocks noRot="1" noChangeAspect="1" noMove="1" noResize="1" noEditPoints="1" noAdjustHandles="1" noChangeArrowheads="1" noChangeShapeType="1" noTextEdit="1"/>
                </p:cNvSpPr>
                <p:nvPr/>
              </p:nvSpPr>
              <p:spPr>
                <a:xfrm>
                  <a:off x="6766595" y="2808578"/>
                  <a:ext cx="293349" cy="276999"/>
                </a:xfrm>
                <a:prstGeom prst="rect">
                  <a:avLst/>
                </a:prstGeom>
                <a:blipFill>
                  <a:blip r:embed="rId8"/>
                  <a:stretch>
                    <a:fillRect l="-20833" t="-2222" r="-20833" b="-13333"/>
                  </a:stretch>
                </a:blipFill>
              </p:spPr>
              <p:txBody>
                <a:bodyPr/>
                <a:lstStyle/>
                <a:p>
                  <a:r>
                    <a:rPr lang="zh-CN" altLang="en-US">
                      <a:noFill/>
                    </a:rPr>
                    <a:t> </a:t>
                  </a:r>
                </a:p>
              </p:txBody>
            </p:sp>
          </mc:Fallback>
        </mc:AlternateContent>
      </p:grpSp>
      <p:cxnSp>
        <p:nvCxnSpPr>
          <p:cNvPr id="93" name="直線單箭頭接點 92"/>
          <p:cNvCxnSpPr>
            <a:cxnSpLocks/>
            <a:stCxn id="90" idx="1"/>
          </p:cNvCxnSpPr>
          <p:nvPr/>
        </p:nvCxnSpPr>
        <p:spPr>
          <a:xfrm flipH="1">
            <a:off x="7873900" y="6146691"/>
            <a:ext cx="775210" cy="4866"/>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0" name="向下箭號 165"/>
          <p:cNvSpPr/>
          <p:nvPr/>
        </p:nvSpPr>
        <p:spPr>
          <a:xfrm rot="2321610" flipV="1">
            <a:off x="7225334" y="5104334"/>
            <a:ext cx="438150" cy="820692"/>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101" name="直線單箭頭接點 100"/>
          <p:cNvCxnSpPr>
            <a:cxnSpLocks/>
          </p:cNvCxnSpPr>
          <p:nvPr/>
        </p:nvCxnSpPr>
        <p:spPr>
          <a:xfrm>
            <a:off x="7943438" y="2580725"/>
            <a:ext cx="84662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cxnSpLocks/>
          </p:cNvCxnSpPr>
          <p:nvPr/>
        </p:nvCxnSpPr>
        <p:spPr>
          <a:xfrm flipV="1">
            <a:off x="9022694" y="2811957"/>
            <a:ext cx="0" cy="6019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群組 34"/>
          <p:cNvGrpSpPr/>
          <p:nvPr/>
        </p:nvGrpSpPr>
        <p:grpSpPr>
          <a:xfrm>
            <a:off x="9299958" y="2335778"/>
            <a:ext cx="1368043" cy="461665"/>
            <a:chOff x="7775957" y="2350291"/>
            <a:chExt cx="1368043" cy="461665"/>
          </a:xfrm>
        </p:grpSpPr>
        <p:grpSp>
          <p:nvGrpSpPr>
            <p:cNvPr id="96" name="群組 95"/>
            <p:cNvGrpSpPr/>
            <p:nvPr/>
          </p:nvGrpSpPr>
          <p:grpSpPr>
            <a:xfrm>
              <a:off x="8236428" y="2350291"/>
              <a:ext cx="907572" cy="461665"/>
              <a:chOff x="4440136" y="3005198"/>
              <a:chExt cx="907572" cy="461665"/>
            </a:xfrm>
          </p:grpSpPr>
          <p:sp>
            <p:nvSpPr>
              <p:cNvPr id="94" name="矩形 93"/>
              <p:cNvSpPr/>
              <p:nvPr/>
            </p:nvSpPr>
            <p:spPr>
              <a:xfrm>
                <a:off x="4488246" y="3051646"/>
                <a:ext cx="720000" cy="36877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95" name="文字方塊 94"/>
              <p:cNvSpPr txBox="1"/>
              <p:nvPr/>
            </p:nvSpPr>
            <p:spPr>
              <a:xfrm>
                <a:off x="4440136" y="3005198"/>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err="1">
                    <a:solidFill>
                      <a:schemeClr val="bg1"/>
                    </a:solidFill>
                  </a:rPr>
                  <a:t>h</a:t>
                </a:r>
                <a:r>
                  <a:rPr lang="en-US" altLang="zh-TW" sz="2400" baseline="30000" dirty="0" err="1">
                    <a:solidFill>
                      <a:schemeClr val="bg1"/>
                    </a:solidFill>
                  </a:rPr>
                  <a:t>t</a:t>
                </a:r>
                <a:endParaRPr lang="zh-TW" altLang="en-US" sz="2400" baseline="30000" dirty="0">
                  <a:solidFill>
                    <a:schemeClr val="bg1"/>
                  </a:solidFill>
                </a:endParaRPr>
              </a:p>
            </p:txBody>
          </p:sp>
        </p:grpSp>
        <p:cxnSp>
          <p:nvCxnSpPr>
            <p:cNvPr id="104" name="直線單箭頭接點 103"/>
            <p:cNvCxnSpPr>
              <a:cxnSpLocks/>
            </p:cNvCxnSpPr>
            <p:nvPr/>
          </p:nvCxnSpPr>
          <p:spPr>
            <a:xfrm>
              <a:off x="7775957" y="2607264"/>
              <a:ext cx="5134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矩形 35"/>
          <p:cNvSpPr/>
          <p:nvPr/>
        </p:nvSpPr>
        <p:spPr>
          <a:xfrm>
            <a:off x="5573176" y="4248367"/>
            <a:ext cx="829073" cy="461665"/>
          </a:xfrm>
          <a:prstGeom prst="rect">
            <a:avLst/>
          </a:prstGeom>
        </p:spPr>
        <p:txBody>
          <a:bodyPr wrap="none">
            <a:spAutoFit/>
          </a:bodyPr>
          <a:lstStyle/>
          <a:p>
            <a:r>
              <a:rPr lang="en-US" altLang="zh-TW" sz="2400" dirty="0"/>
              <a:t>reset</a:t>
            </a:r>
            <a:endParaRPr lang="zh-TW" altLang="en-US" sz="2400" dirty="0"/>
          </a:p>
        </p:txBody>
      </p:sp>
      <p:sp>
        <p:nvSpPr>
          <p:cNvPr id="108" name="矩形 107"/>
          <p:cNvSpPr/>
          <p:nvPr/>
        </p:nvSpPr>
        <p:spPr>
          <a:xfrm>
            <a:off x="6624997" y="4264117"/>
            <a:ext cx="1117614" cy="461665"/>
          </a:xfrm>
          <a:prstGeom prst="rect">
            <a:avLst/>
          </a:prstGeom>
        </p:spPr>
        <p:txBody>
          <a:bodyPr wrap="none">
            <a:spAutoFit/>
          </a:bodyPr>
          <a:lstStyle/>
          <a:p>
            <a:r>
              <a:rPr lang="en-US" altLang="zh-TW" sz="2400" dirty="0"/>
              <a:t>update</a:t>
            </a:r>
            <a:endParaRPr lang="zh-TW" altLang="en-US" sz="2400" dirty="0"/>
          </a:p>
        </p:txBody>
      </p:sp>
      <p:pic>
        <p:nvPicPr>
          <p:cNvPr id="1026" name="Picture 2">
            <a:extLst>
              <a:ext uri="{FF2B5EF4-FFF2-40B4-BE49-F238E27FC236}">
                <a16:creationId xmlns:a16="http://schemas.microsoft.com/office/drawing/2014/main" id="{39AEE4F8-2932-4082-B2E9-85BD177BB2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2906" y="4230291"/>
            <a:ext cx="2037270" cy="36024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1610863A-9254-4F4B-B432-3035904812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9998" y="4731094"/>
            <a:ext cx="1897138" cy="4348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29CEB22-330F-48E0-B112-3C2D7CF227E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8877" y="5228739"/>
            <a:ext cx="2124075" cy="43486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1C0697E4-9A3B-4C4C-9B02-AA71DBD872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6627" y="5726383"/>
            <a:ext cx="2239018" cy="3199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64234FB-1C5F-41D0-8CE4-82F01E33BE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200" y="6153572"/>
            <a:ext cx="1824450" cy="3166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EC611F1-7A24-410A-9F3B-D167D413A3FB}"/>
                  </a:ext>
                </a:extLst>
              </p:cNvPr>
              <p:cNvSpPr txBox="1"/>
              <p:nvPr/>
            </p:nvSpPr>
            <p:spPr>
              <a:xfrm>
                <a:off x="8730376" y="4799341"/>
                <a:ext cx="607460" cy="6789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h</m:t>
                          </m:r>
                        </m:e>
                      </m:acc>
                    </m:oMath>
                  </m:oMathPara>
                </a14:m>
                <a:endParaRPr lang="en-US" altLang="zh-CN" b="0" dirty="0">
                  <a:latin typeface="Haettenschweiler" panose="020B0706040902060204" pitchFamily="34" charset="0"/>
                </a:endParaRPr>
              </a:p>
              <a:p>
                <a:endParaRPr lang="zh-CN" altLang="en-US" dirty="0"/>
              </a:p>
            </p:txBody>
          </p:sp>
        </mc:Choice>
        <mc:Fallback xmlns="">
          <p:sp>
            <p:nvSpPr>
              <p:cNvPr id="9" name="文本框 8">
                <a:extLst>
                  <a:ext uri="{FF2B5EF4-FFF2-40B4-BE49-F238E27FC236}">
                    <a16:creationId xmlns:a16="http://schemas.microsoft.com/office/drawing/2014/main" id="{CEC611F1-7A24-410A-9F3B-D167D413A3FB}"/>
                  </a:ext>
                </a:extLst>
              </p:cNvPr>
              <p:cNvSpPr txBox="1">
                <a:spLocks noRot="1" noChangeAspect="1" noMove="1" noResize="1" noEditPoints="1" noAdjustHandles="1" noChangeArrowheads="1" noChangeShapeType="1" noTextEdit="1"/>
              </p:cNvSpPr>
              <p:nvPr/>
            </p:nvSpPr>
            <p:spPr>
              <a:xfrm>
                <a:off x="8730376" y="4799341"/>
                <a:ext cx="607460" cy="678904"/>
              </a:xfrm>
              <a:prstGeom prst="rect">
                <a:avLst/>
              </a:prstGeom>
              <a:blipFill>
                <a:blip r:embed="rId14"/>
                <a:stretch>
                  <a:fillRect t="-893" r="-1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89883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8" grpId="0" animBg="1"/>
      <p:bldP spid="13" grpId="0" animBg="1"/>
      <p:bldP spid="30" grpId="0" animBg="1"/>
      <p:bldP spid="33" grpId="0" animBg="1"/>
      <p:bldP spid="45" grpId="0" animBg="1"/>
      <p:bldP spid="83" grpId="0" animBg="1"/>
      <p:bldP spid="91" grpId="0" animBg="1"/>
      <p:bldP spid="92" grpId="0" animBg="1"/>
      <p:bldP spid="29" grpId="0"/>
      <p:bldP spid="100" grpId="0" animBg="1"/>
      <p:bldP spid="36" grpId="0"/>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CB3631F-8B65-466F-8FB3-72D28DB70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739" y="1399700"/>
            <a:ext cx="4540143" cy="2832305"/>
          </a:xfrm>
          <a:prstGeom prst="rect">
            <a:avLst/>
          </a:prstGeom>
        </p:spPr>
      </p:pic>
      <p:sp>
        <p:nvSpPr>
          <p:cNvPr id="4" name="文本框 3">
            <a:extLst>
              <a:ext uri="{FF2B5EF4-FFF2-40B4-BE49-F238E27FC236}">
                <a16:creationId xmlns:a16="http://schemas.microsoft.com/office/drawing/2014/main" id="{331D71E1-CADC-4187-ACBB-EC3ECCADBDAB}"/>
              </a:ext>
            </a:extLst>
          </p:cNvPr>
          <p:cNvSpPr txBox="1"/>
          <p:nvPr/>
        </p:nvSpPr>
        <p:spPr>
          <a:xfrm>
            <a:off x="4367814" y="252744"/>
            <a:ext cx="4758431" cy="923330"/>
          </a:xfrm>
          <a:prstGeom prst="rect">
            <a:avLst/>
          </a:prstGeom>
          <a:noFill/>
        </p:spPr>
        <p:txBody>
          <a:bodyPr wrap="square" rtlCol="0">
            <a:spAutoFit/>
          </a:bodyPr>
          <a:lstStyle/>
          <a:p>
            <a:r>
              <a:rPr lang="en-US" altLang="zh-CN" sz="5400" dirty="0"/>
              <a:t>Encoder</a:t>
            </a:r>
            <a:endParaRPr lang="zh-CN" altLang="en-US" sz="5400" dirty="0"/>
          </a:p>
        </p:txBody>
      </p:sp>
      <p:pic>
        <p:nvPicPr>
          <p:cNvPr id="7" name="图片 6">
            <a:extLst>
              <a:ext uri="{FF2B5EF4-FFF2-40B4-BE49-F238E27FC236}">
                <a16:creationId xmlns:a16="http://schemas.microsoft.com/office/drawing/2014/main" id="{A0E88822-99C7-4C28-8BF8-9377797F5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9569" y="4455632"/>
            <a:ext cx="4748812" cy="1399127"/>
          </a:xfrm>
          <a:prstGeom prst="rect">
            <a:avLst/>
          </a:prstGeom>
        </p:spPr>
      </p:pic>
      <p:pic>
        <p:nvPicPr>
          <p:cNvPr id="5" name="图片 4">
            <a:extLst>
              <a:ext uri="{FF2B5EF4-FFF2-40B4-BE49-F238E27FC236}">
                <a16:creationId xmlns:a16="http://schemas.microsoft.com/office/drawing/2014/main" id="{E5B5DCDF-D82F-4901-B7D1-1E0C40EB4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79" y="1591909"/>
            <a:ext cx="4821312" cy="4129640"/>
          </a:xfrm>
          <a:prstGeom prst="rect">
            <a:avLst/>
          </a:prstGeom>
        </p:spPr>
      </p:pic>
    </p:spTree>
    <p:extLst>
      <p:ext uri="{BB962C8B-B14F-4D97-AF65-F5344CB8AC3E}">
        <p14:creationId xmlns:p14="http://schemas.microsoft.com/office/powerpoint/2010/main" val="412819631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1329</TotalTime>
  <Words>872</Words>
  <Application>Microsoft Office PowerPoint</Application>
  <PresentationFormat>宽屏</PresentationFormat>
  <Paragraphs>437</Paragraphs>
  <Slides>27</Slides>
  <Notes>14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CMS</vt:lpstr>
      <vt:lpstr>等线</vt:lpstr>
      <vt:lpstr>等线 Light</vt:lpstr>
      <vt:lpstr>Arial</vt:lpstr>
      <vt:lpstr>Cambria Math</vt:lpstr>
      <vt:lpstr>Haettenschweiler</vt:lpstr>
      <vt:lpstr>Wingdings</vt:lpstr>
      <vt:lpstr>Office 主题​​</vt:lpstr>
      <vt:lpstr>Introduction</vt:lpstr>
      <vt:lpstr>PowerPoint 演示文稿</vt:lpstr>
      <vt:lpstr>Mismatch between Train and Test</vt:lpstr>
      <vt:lpstr>Teacher- forcing</vt:lpstr>
      <vt:lpstr>PowerPoint 演示文稿</vt:lpstr>
      <vt:lpstr>Beam Search</vt:lpstr>
      <vt:lpstr>PowerPoint 演示文稿</vt:lpstr>
      <vt:lpstr>GRU</vt:lpstr>
      <vt:lpstr>PowerPoint 演示文稿</vt:lpstr>
      <vt:lpstr>PowerPoint 演示文稿</vt:lpstr>
      <vt:lpstr>PowerPoint 演示文稿</vt:lpstr>
      <vt:lpstr>PowerPoint 演示文稿</vt:lpstr>
      <vt:lpstr>交叉熵损失函数</vt:lpstr>
      <vt:lpstr>PowerPoint 演示文稿</vt:lpstr>
      <vt:lpstr>Dynamic Conditional Generation</vt:lpstr>
      <vt:lpstr>Machine Translation</vt:lpstr>
      <vt:lpstr>Machine Translation</vt:lpstr>
      <vt:lpstr>Machine Translation</vt:lpstr>
      <vt:lpstr>Machine Translation</vt:lpstr>
      <vt:lpstr>Machine Translation</vt:lpstr>
      <vt:lpstr>PowerPoint 演示文稿</vt:lpstr>
      <vt:lpstr>Modifying Training Process?</vt:lpstr>
      <vt:lpstr>LSTM</vt:lpstr>
      <vt:lpstr>PowerPoint 演示文稿</vt:lpstr>
      <vt:lpstr>PowerPoint 演示文稿</vt:lpstr>
      <vt:lpstr>PowerPoint 演示文稿</vt:lpstr>
      <vt:lpstr>LSTM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lenovo</cp:lastModifiedBy>
  <cp:revision>50</cp:revision>
  <dcterms:created xsi:type="dcterms:W3CDTF">2019-10-26T11:47:11Z</dcterms:created>
  <dcterms:modified xsi:type="dcterms:W3CDTF">2019-10-29T13:38:29Z</dcterms:modified>
</cp:coreProperties>
</file>